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0" r:id="rId7"/>
    <p:sldId id="264" r:id="rId8"/>
    <p:sldId id="265" r:id="rId9"/>
    <p:sldId id="266" r:id="rId10"/>
    <p:sldId id="257" r:id="rId11"/>
    <p:sldId id="267" r:id="rId12"/>
    <p:sldId id="422" r:id="rId13"/>
    <p:sldId id="296" r:id="rId14"/>
    <p:sldId id="423" r:id="rId15"/>
    <p:sldId id="424" r:id="rId16"/>
    <p:sldId id="429" r:id="rId17"/>
    <p:sldId id="437" r:id="rId18"/>
    <p:sldId id="44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6D59-028C-4E21-A4DA-010959355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F6B35-BA47-4D0A-B090-1A2CBBA81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8A39-5F15-4927-8A73-1C272B97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B3FEE-B2AB-4A7F-A120-DB781F37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A9A43-EEAC-43EA-9742-309BA723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5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4D99-14C2-4A9E-9FAC-C124C8CE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336B2-D131-4C81-BAD0-3613583C9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B9F41-00C6-435C-9E5A-A5268F9F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5B7D-F0D1-4246-83A5-A3F06EF6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FB19-ADE3-4CCB-BD0E-715A2D5D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6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E16FE-75B0-4B69-B939-E3706F123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B98A5-2E42-4D60-8B2C-339E6D0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AAE8-5595-4141-BCA7-8295D6AA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FF73-9AB0-4F5F-94C0-56ACEF56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68CD-4397-4E31-B63E-D54A5F50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BFCA-9F0E-43C1-968B-D75DFB8C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DF6D-AAA1-4095-9511-5005DEFA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47D5-6BE5-426F-B390-E877C9E6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2580-474A-4587-8EFF-0F78206A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DD5A-7777-44DB-B44D-ED4B89DD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E38E-E8C0-44E5-B811-E92ED268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AF46A-3D3F-40EF-8219-23F85C70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CA042-7407-4586-943B-D86813AE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9827C-E094-4890-AC93-4B3778BC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9AC1-3D29-4C21-9FCF-3296495D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A8B9-FBA6-4CBA-9B0B-1EF87328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B836A-5183-48F3-899D-D6DFDB4E6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90401-391C-4511-9CB0-F4A28A3BE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66602-AED3-4B18-B706-EF68BE58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4DED1-883C-46FB-BD6F-5C817644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339AD-16C2-4E11-9364-B3407F1A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A4D8-7AEF-49BD-B525-9BC145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46C3D-7ACC-4667-A60C-9DEE3583B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44D52-A51D-4EA9-ACE4-96006CAA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33970-7F05-4DB1-A150-99560E698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05B61-D41C-442A-82D9-0BFF6D0DE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AB416-64FE-4269-A48A-C7957A52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AA2E-D127-4A3D-824B-CBF6A122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69C7-1626-4634-BF0D-6FCFB5A4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4D0-755E-4987-B293-F9514B15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A38EB-9758-466B-AC4F-4D15310F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70E1-A5F5-4488-BA7D-AB9685AA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586D6-CB23-400C-9401-8981C54A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6BB6B-F6A0-4C6F-8F9B-CA6989A7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44707-415A-4584-86B8-31C6ADCF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C0F8B-0CD0-4489-9C39-108272AA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C03B-1CE5-4DEF-B9EE-43B7FBE7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E7B9-90F1-43D0-9822-71FD8A4E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4B136-32CC-407D-A0B6-79BBEE931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7FFD-80A9-45AE-8EB6-671646E7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35507-E58C-440B-8BD6-A92992B9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8E3E3-3127-4000-A1FE-6E0A3FA9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AC41-F4FC-47AB-B3BE-F8C89D55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4AC58-A8F6-4C4F-845D-83D61FD79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E11E5-327F-48CE-802A-B4F3A1D56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26870-0EEE-487F-A6E7-7A973A1F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EC6D2-CE06-416C-B702-F3DC8F0B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7838A-2527-41FE-8C3E-9E4EE071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5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ACF8E-45C6-4574-813F-9E2502A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72E8-C967-47A1-928E-378EC40B4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2997A-EAF5-45DE-836E-CE2FF953F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C9F8-7C94-45AA-A94B-571C3B8596C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6E17F-951C-4341-9187-97E6180B9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1571-52D2-4518-A964-99FBC3686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C4AE8-C901-4109-80CF-2498679A2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4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LVdRPVj-X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AF29-05BF-4223-948B-2A917940AD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SINDy</a:t>
            </a:r>
            <a:r>
              <a:rPr lang="en-US" dirty="0"/>
              <a:t> Autoencoder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65DED-89A9-4720-AC07-D4E71D7A3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Amrit Kashyap</a:t>
            </a:r>
          </a:p>
        </p:txBody>
      </p:sp>
    </p:spTree>
    <p:extLst>
      <p:ext uri="{BB962C8B-B14F-4D97-AF65-F5344CB8AC3E}">
        <p14:creationId xmlns:p14="http://schemas.microsoft.com/office/powerpoint/2010/main" val="19414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FE29-0305-48E6-AE7A-9E2ADE31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159227"/>
            <a:ext cx="10515600" cy="1325563"/>
          </a:xfrm>
        </p:spPr>
        <p:txBody>
          <a:bodyPr/>
          <a:lstStyle/>
          <a:p>
            <a:r>
              <a:rPr lang="en-US" b="1" dirty="0"/>
              <a:t>How are Macro-Scale Networks Connected?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9D72-3760-4CBC-8916-86D6174D8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84" y="1400351"/>
            <a:ext cx="5311806" cy="4351338"/>
          </a:xfrm>
        </p:spPr>
        <p:txBody>
          <a:bodyPr>
            <a:normAutofit/>
          </a:bodyPr>
          <a:lstStyle/>
          <a:p>
            <a:r>
              <a:rPr lang="en-US" dirty="0"/>
              <a:t>Most regions are connected with myelinated axons</a:t>
            </a:r>
          </a:p>
          <a:p>
            <a:r>
              <a:rPr lang="en-US" dirty="0"/>
              <a:t>Using </a:t>
            </a:r>
            <a:r>
              <a:rPr lang="en-US" b="1" dirty="0"/>
              <a:t>Diffusion Weighted Imaging </a:t>
            </a:r>
            <a:r>
              <a:rPr lang="en-US" dirty="0"/>
              <a:t>we can measure water diffusion across myelinated axons and constructs </a:t>
            </a:r>
            <a:r>
              <a:rPr lang="en-US" b="1" dirty="0"/>
              <a:t>Fiber Tracts</a:t>
            </a:r>
          </a:p>
          <a:p>
            <a:r>
              <a:rPr lang="en-US" dirty="0"/>
              <a:t>The </a:t>
            </a:r>
            <a:r>
              <a:rPr lang="en-US" b="1" dirty="0"/>
              <a:t>Structural Connectome </a:t>
            </a:r>
            <a:r>
              <a:rPr lang="en-US" dirty="0"/>
              <a:t>is a matrix of the number of fibers between the different ROIs (weighted graph)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7AAE0-EAB5-45DD-AB7F-8651399F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75" y="1588052"/>
            <a:ext cx="2654425" cy="1830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B1385-B81E-457E-A237-344DDBD2E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2969" y="3552891"/>
            <a:ext cx="2921931" cy="28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B1AAB9-B5A1-4C65-BEF9-64D0D80C6F5B}"/>
              </a:ext>
            </a:extLst>
          </p:cNvPr>
          <p:cNvSpPr/>
          <p:nvPr/>
        </p:nvSpPr>
        <p:spPr>
          <a:xfrm rot="20153355">
            <a:off x="7947183" y="2507299"/>
            <a:ext cx="358223" cy="520611"/>
          </a:xfrm>
          <a:custGeom>
            <a:avLst/>
            <a:gdLst>
              <a:gd name="connsiteX0" fmla="*/ 198203 w 529673"/>
              <a:gd name="connsiteY0" fmla="*/ 91440 h 731566"/>
              <a:gd name="connsiteX1" fmla="*/ 198203 w 529673"/>
              <a:gd name="connsiteY1" fmla="*/ 91440 h 731566"/>
              <a:gd name="connsiteX2" fmla="*/ 179153 w 529673"/>
              <a:gd name="connsiteY2" fmla="*/ 125730 h 731566"/>
              <a:gd name="connsiteX3" fmla="*/ 171533 w 529673"/>
              <a:gd name="connsiteY3" fmla="*/ 140970 h 731566"/>
              <a:gd name="connsiteX4" fmla="*/ 160103 w 529673"/>
              <a:gd name="connsiteY4" fmla="*/ 160020 h 731566"/>
              <a:gd name="connsiteX5" fmla="*/ 148673 w 529673"/>
              <a:gd name="connsiteY5" fmla="*/ 194310 h 731566"/>
              <a:gd name="connsiteX6" fmla="*/ 122003 w 529673"/>
              <a:gd name="connsiteY6" fmla="*/ 240030 h 731566"/>
              <a:gd name="connsiteX7" fmla="*/ 99143 w 529673"/>
              <a:gd name="connsiteY7" fmla="*/ 289560 h 731566"/>
              <a:gd name="connsiteX8" fmla="*/ 87713 w 529673"/>
              <a:gd name="connsiteY8" fmla="*/ 312420 h 731566"/>
              <a:gd name="connsiteX9" fmla="*/ 53423 w 529673"/>
              <a:gd name="connsiteY9" fmla="*/ 419100 h 731566"/>
              <a:gd name="connsiteX10" fmla="*/ 49613 w 529673"/>
              <a:gd name="connsiteY10" fmla="*/ 438150 h 731566"/>
              <a:gd name="connsiteX11" fmla="*/ 45803 w 529673"/>
              <a:gd name="connsiteY11" fmla="*/ 449580 h 731566"/>
              <a:gd name="connsiteX12" fmla="*/ 41993 w 529673"/>
              <a:gd name="connsiteY12" fmla="*/ 468630 h 731566"/>
              <a:gd name="connsiteX13" fmla="*/ 30563 w 529673"/>
              <a:gd name="connsiteY13" fmla="*/ 514350 h 731566"/>
              <a:gd name="connsiteX14" fmla="*/ 26753 w 529673"/>
              <a:gd name="connsiteY14" fmla="*/ 537210 h 731566"/>
              <a:gd name="connsiteX15" fmla="*/ 15323 w 529673"/>
              <a:gd name="connsiteY15" fmla="*/ 563880 h 731566"/>
              <a:gd name="connsiteX16" fmla="*/ 11513 w 529673"/>
              <a:gd name="connsiteY16" fmla="*/ 575310 h 731566"/>
              <a:gd name="connsiteX17" fmla="*/ 7703 w 529673"/>
              <a:gd name="connsiteY17" fmla="*/ 605790 h 731566"/>
              <a:gd name="connsiteX18" fmla="*/ 83 w 529673"/>
              <a:gd name="connsiteY18" fmla="*/ 621030 h 731566"/>
              <a:gd name="connsiteX19" fmla="*/ 11513 w 529673"/>
              <a:gd name="connsiteY19" fmla="*/ 628650 h 731566"/>
              <a:gd name="connsiteX20" fmla="*/ 19133 w 529673"/>
              <a:gd name="connsiteY20" fmla="*/ 640080 h 731566"/>
              <a:gd name="connsiteX21" fmla="*/ 34373 w 529673"/>
              <a:gd name="connsiteY21" fmla="*/ 708660 h 731566"/>
              <a:gd name="connsiteX22" fmla="*/ 45803 w 529673"/>
              <a:gd name="connsiteY22" fmla="*/ 720090 h 731566"/>
              <a:gd name="connsiteX23" fmla="*/ 53423 w 529673"/>
              <a:gd name="connsiteY23" fmla="*/ 731520 h 731566"/>
              <a:gd name="connsiteX24" fmla="*/ 68663 w 529673"/>
              <a:gd name="connsiteY24" fmla="*/ 716280 h 731566"/>
              <a:gd name="connsiteX25" fmla="*/ 110573 w 529673"/>
              <a:gd name="connsiteY25" fmla="*/ 666750 h 731566"/>
              <a:gd name="connsiteX26" fmla="*/ 160103 w 529673"/>
              <a:gd name="connsiteY26" fmla="*/ 628650 h 731566"/>
              <a:gd name="connsiteX27" fmla="*/ 171533 w 529673"/>
              <a:gd name="connsiteY27" fmla="*/ 621030 h 731566"/>
              <a:gd name="connsiteX28" fmla="*/ 198203 w 529673"/>
              <a:gd name="connsiteY28" fmla="*/ 613410 h 731566"/>
              <a:gd name="connsiteX29" fmla="*/ 209633 w 529673"/>
              <a:gd name="connsiteY29" fmla="*/ 609600 h 731566"/>
              <a:gd name="connsiteX30" fmla="*/ 228683 w 529673"/>
              <a:gd name="connsiteY30" fmla="*/ 601980 h 731566"/>
              <a:gd name="connsiteX31" fmla="*/ 243923 w 529673"/>
              <a:gd name="connsiteY31" fmla="*/ 594360 h 731566"/>
              <a:gd name="connsiteX32" fmla="*/ 270593 w 529673"/>
              <a:gd name="connsiteY32" fmla="*/ 590550 h 731566"/>
              <a:gd name="connsiteX33" fmla="*/ 304883 w 529673"/>
              <a:gd name="connsiteY33" fmla="*/ 582930 h 731566"/>
              <a:gd name="connsiteX34" fmla="*/ 388703 w 529673"/>
              <a:gd name="connsiteY34" fmla="*/ 560070 h 731566"/>
              <a:gd name="connsiteX35" fmla="*/ 442043 w 529673"/>
              <a:gd name="connsiteY35" fmla="*/ 548640 h 731566"/>
              <a:gd name="connsiteX36" fmla="*/ 476333 w 529673"/>
              <a:gd name="connsiteY36" fmla="*/ 541020 h 731566"/>
              <a:gd name="connsiteX37" fmla="*/ 480143 w 529673"/>
              <a:gd name="connsiteY37" fmla="*/ 529590 h 731566"/>
              <a:gd name="connsiteX38" fmla="*/ 510623 w 529673"/>
              <a:gd name="connsiteY38" fmla="*/ 514350 h 731566"/>
              <a:gd name="connsiteX39" fmla="*/ 514433 w 529673"/>
              <a:gd name="connsiteY39" fmla="*/ 495300 h 731566"/>
              <a:gd name="connsiteX40" fmla="*/ 525863 w 529673"/>
              <a:gd name="connsiteY40" fmla="*/ 491490 h 731566"/>
              <a:gd name="connsiteX41" fmla="*/ 529673 w 529673"/>
              <a:gd name="connsiteY41" fmla="*/ 480060 h 731566"/>
              <a:gd name="connsiteX42" fmla="*/ 518243 w 529673"/>
              <a:gd name="connsiteY42" fmla="*/ 449580 h 731566"/>
              <a:gd name="connsiteX43" fmla="*/ 510623 w 529673"/>
              <a:gd name="connsiteY43" fmla="*/ 426720 h 731566"/>
              <a:gd name="connsiteX44" fmla="*/ 499193 w 529673"/>
              <a:gd name="connsiteY44" fmla="*/ 415290 h 731566"/>
              <a:gd name="connsiteX45" fmla="*/ 495383 w 529673"/>
              <a:gd name="connsiteY45" fmla="*/ 400050 h 731566"/>
              <a:gd name="connsiteX46" fmla="*/ 487763 w 529673"/>
              <a:gd name="connsiteY46" fmla="*/ 377190 h 731566"/>
              <a:gd name="connsiteX47" fmla="*/ 483953 w 529673"/>
              <a:gd name="connsiteY47" fmla="*/ 350520 h 731566"/>
              <a:gd name="connsiteX48" fmla="*/ 453473 w 529673"/>
              <a:gd name="connsiteY48" fmla="*/ 262890 h 731566"/>
              <a:gd name="connsiteX49" fmla="*/ 438233 w 529673"/>
              <a:gd name="connsiteY49" fmla="*/ 220980 h 731566"/>
              <a:gd name="connsiteX50" fmla="*/ 434423 w 529673"/>
              <a:gd name="connsiteY50" fmla="*/ 209550 h 731566"/>
              <a:gd name="connsiteX51" fmla="*/ 422993 w 529673"/>
              <a:gd name="connsiteY51" fmla="*/ 201930 h 731566"/>
              <a:gd name="connsiteX52" fmla="*/ 407753 w 529673"/>
              <a:gd name="connsiteY52" fmla="*/ 179070 h 731566"/>
              <a:gd name="connsiteX53" fmla="*/ 392513 w 529673"/>
              <a:gd name="connsiteY53" fmla="*/ 152400 h 731566"/>
              <a:gd name="connsiteX54" fmla="*/ 350603 w 529673"/>
              <a:gd name="connsiteY54" fmla="*/ 91440 h 731566"/>
              <a:gd name="connsiteX55" fmla="*/ 327743 w 529673"/>
              <a:gd name="connsiteY55" fmla="*/ 45720 h 731566"/>
              <a:gd name="connsiteX56" fmla="*/ 316313 w 529673"/>
              <a:gd name="connsiteY56" fmla="*/ 38100 h 731566"/>
              <a:gd name="connsiteX57" fmla="*/ 304883 w 529673"/>
              <a:gd name="connsiteY57" fmla="*/ 34290 h 731566"/>
              <a:gd name="connsiteX58" fmla="*/ 255353 w 529673"/>
              <a:gd name="connsiteY58" fmla="*/ 26670 h 731566"/>
              <a:gd name="connsiteX59" fmla="*/ 224873 w 529673"/>
              <a:gd name="connsiteY59" fmla="*/ 11430 h 731566"/>
              <a:gd name="connsiteX60" fmla="*/ 213443 w 529673"/>
              <a:gd name="connsiteY60" fmla="*/ 3810 h 731566"/>
              <a:gd name="connsiteX61" fmla="*/ 202013 w 529673"/>
              <a:gd name="connsiteY61" fmla="*/ 0 h 731566"/>
              <a:gd name="connsiteX62" fmla="*/ 194393 w 529673"/>
              <a:gd name="connsiteY62" fmla="*/ 11430 h 731566"/>
              <a:gd name="connsiteX63" fmla="*/ 190583 w 529673"/>
              <a:gd name="connsiteY63" fmla="*/ 26670 h 731566"/>
              <a:gd name="connsiteX64" fmla="*/ 186773 w 529673"/>
              <a:gd name="connsiteY64" fmla="*/ 38100 h 731566"/>
              <a:gd name="connsiteX65" fmla="*/ 194393 w 529673"/>
              <a:gd name="connsiteY65" fmla="*/ 49530 h 731566"/>
              <a:gd name="connsiteX66" fmla="*/ 171533 w 529673"/>
              <a:gd name="connsiteY66" fmla="*/ 95250 h 731566"/>
              <a:gd name="connsiteX67" fmla="*/ 163913 w 529673"/>
              <a:gd name="connsiteY67" fmla="*/ 106680 h 731566"/>
              <a:gd name="connsiteX68" fmla="*/ 141053 w 529673"/>
              <a:gd name="connsiteY68" fmla="*/ 125730 h 731566"/>
              <a:gd name="connsiteX69" fmla="*/ 125813 w 529673"/>
              <a:gd name="connsiteY69" fmla="*/ 148590 h 731566"/>
              <a:gd name="connsiteX70" fmla="*/ 114383 w 529673"/>
              <a:gd name="connsiteY70" fmla="*/ 171450 h 731566"/>
              <a:gd name="connsiteX71" fmla="*/ 102953 w 529673"/>
              <a:gd name="connsiteY71" fmla="*/ 175260 h 731566"/>
              <a:gd name="connsiteX72" fmla="*/ 198203 w 529673"/>
              <a:gd name="connsiteY72" fmla="*/ 91440 h 73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9673" h="731566">
                <a:moveTo>
                  <a:pt x="198203" y="91440"/>
                </a:moveTo>
                <a:lnTo>
                  <a:pt x="198203" y="91440"/>
                </a:lnTo>
                <a:cubicBezTo>
                  <a:pt x="191853" y="102870"/>
                  <a:pt x="185352" y="114217"/>
                  <a:pt x="179153" y="125730"/>
                </a:cubicBezTo>
                <a:cubicBezTo>
                  <a:pt x="176460" y="130731"/>
                  <a:pt x="174291" y="136005"/>
                  <a:pt x="171533" y="140970"/>
                </a:cubicBezTo>
                <a:cubicBezTo>
                  <a:pt x="167937" y="147443"/>
                  <a:pt x="163020" y="153213"/>
                  <a:pt x="160103" y="160020"/>
                </a:cubicBezTo>
                <a:cubicBezTo>
                  <a:pt x="155357" y="171094"/>
                  <a:pt x="152998" y="183065"/>
                  <a:pt x="148673" y="194310"/>
                </a:cubicBezTo>
                <a:cubicBezTo>
                  <a:pt x="143137" y="208703"/>
                  <a:pt x="128364" y="229126"/>
                  <a:pt x="122003" y="240030"/>
                </a:cubicBezTo>
                <a:cubicBezTo>
                  <a:pt x="115607" y="250995"/>
                  <a:pt x="101676" y="284132"/>
                  <a:pt x="99143" y="289560"/>
                </a:cubicBezTo>
                <a:cubicBezTo>
                  <a:pt x="95540" y="297280"/>
                  <a:pt x="91523" y="304800"/>
                  <a:pt x="87713" y="312420"/>
                </a:cubicBezTo>
                <a:cubicBezTo>
                  <a:pt x="71850" y="383802"/>
                  <a:pt x="89992" y="309394"/>
                  <a:pt x="53423" y="419100"/>
                </a:cubicBezTo>
                <a:cubicBezTo>
                  <a:pt x="51375" y="425243"/>
                  <a:pt x="51184" y="431868"/>
                  <a:pt x="49613" y="438150"/>
                </a:cubicBezTo>
                <a:cubicBezTo>
                  <a:pt x="48639" y="442046"/>
                  <a:pt x="46777" y="445684"/>
                  <a:pt x="45803" y="449580"/>
                </a:cubicBezTo>
                <a:cubicBezTo>
                  <a:pt x="44232" y="455862"/>
                  <a:pt x="43476" y="462326"/>
                  <a:pt x="41993" y="468630"/>
                </a:cubicBezTo>
                <a:cubicBezTo>
                  <a:pt x="38395" y="483921"/>
                  <a:pt x="33146" y="498855"/>
                  <a:pt x="30563" y="514350"/>
                </a:cubicBezTo>
                <a:cubicBezTo>
                  <a:pt x="29293" y="521970"/>
                  <a:pt x="29025" y="529827"/>
                  <a:pt x="26753" y="537210"/>
                </a:cubicBezTo>
                <a:cubicBezTo>
                  <a:pt x="23909" y="546454"/>
                  <a:pt x="18915" y="554900"/>
                  <a:pt x="15323" y="563880"/>
                </a:cubicBezTo>
                <a:cubicBezTo>
                  <a:pt x="13831" y="567609"/>
                  <a:pt x="12783" y="571500"/>
                  <a:pt x="11513" y="575310"/>
                </a:cubicBezTo>
                <a:cubicBezTo>
                  <a:pt x="10243" y="585470"/>
                  <a:pt x="10186" y="595857"/>
                  <a:pt x="7703" y="605790"/>
                </a:cubicBezTo>
                <a:cubicBezTo>
                  <a:pt x="6325" y="611300"/>
                  <a:pt x="-851" y="615428"/>
                  <a:pt x="83" y="621030"/>
                </a:cubicBezTo>
                <a:cubicBezTo>
                  <a:pt x="836" y="625547"/>
                  <a:pt x="7703" y="626110"/>
                  <a:pt x="11513" y="628650"/>
                </a:cubicBezTo>
                <a:cubicBezTo>
                  <a:pt x="14053" y="632460"/>
                  <a:pt x="18454" y="635552"/>
                  <a:pt x="19133" y="640080"/>
                </a:cubicBezTo>
                <a:cubicBezTo>
                  <a:pt x="29780" y="711060"/>
                  <a:pt x="1200" y="697602"/>
                  <a:pt x="34373" y="708660"/>
                </a:cubicBezTo>
                <a:cubicBezTo>
                  <a:pt x="38183" y="712470"/>
                  <a:pt x="42354" y="715951"/>
                  <a:pt x="45803" y="720090"/>
                </a:cubicBezTo>
                <a:cubicBezTo>
                  <a:pt x="48734" y="723608"/>
                  <a:pt x="48906" y="732273"/>
                  <a:pt x="53423" y="731520"/>
                </a:cubicBezTo>
                <a:cubicBezTo>
                  <a:pt x="60509" y="730339"/>
                  <a:pt x="63910" y="721667"/>
                  <a:pt x="68663" y="716280"/>
                </a:cubicBezTo>
                <a:cubicBezTo>
                  <a:pt x="82972" y="700063"/>
                  <a:pt x="93431" y="679936"/>
                  <a:pt x="110573" y="666750"/>
                </a:cubicBezTo>
                <a:cubicBezTo>
                  <a:pt x="127083" y="654050"/>
                  <a:pt x="142772" y="640204"/>
                  <a:pt x="160103" y="628650"/>
                </a:cubicBezTo>
                <a:cubicBezTo>
                  <a:pt x="163913" y="626110"/>
                  <a:pt x="167281" y="622731"/>
                  <a:pt x="171533" y="621030"/>
                </a:cubicBezTo>
                <a:cubicBezTo>
                  <a:pt x="180117" y="617596"/>
                  <a:pt x="189347" y="616067"/>
                  <a:pt x="198203" y="613410"/>
                </a:cubicBezTo>
                <a:cubicBezTo>
                  <a:pt x="202050" y="612256"/>
                  <a:pt x="205873" y="611010"/>
                  <a:pt x="209633" y="609600"/>
                </a:cubicBezTo>
                <a:cubicBezTo>
                  <a:pt x="216037" y="607199"/>
                  <a:pt x="222433" y="604758"/>
                  <a:pt x="228683" y="601980"/>
                </a:cubicBezTo>
                <a:cubicBezTo>
                  <a:pt x="233873" y="599673"/>
                  <a:pt x="238444" y="595854"/>
                  <a:pt x="243923" y="594360"/>
                </a:cubicBezTo>
                <a:cubicBezTo>
                  <a:pt x="252587" y="591997"/>
                  <a:pt x="261735" y="592026"/>
                  <a:pt x="270593" y="590550"/>
                </a:cubicBezTo>
                <a:cubicBezTo>
                  <a:pt x="280021" y="588979"/>
                  <a:pt x="295293" y="585670"/>
                  <a:pt x="304883" y="582930"/>
                </a:cubicBezTo>
                <a:cubicBezTo>
                  <a:pt x="343935" y="571772"/>
                  <a:pt x="346818" y="569045"/>
                  <a:pt x="388703" y="560070"/>
                </a:cubicBezTo>
                <a:lnTo>
                  <a:pt x="442043" y="548640"/>
                </a:lnTo>
                <a:cubicBezTo>
                  <a:pt x="475570" y="541935"/>
                  <a:pt x="454088" y="548435"/>
                  <a:pt x="476333" y="541020"/>
                </a:cubicBezTo>
                <a:cubicBezTo>
                  <a:pt x="477603" y="537210"/>
                  <a:pt x="477634" y="532726"/>
                  <a:pt x="480143" y="529590"/>
                </a:cubicBezTo>
                <a:cubicBezTo>
                  <a:pt x="485514" y="522876"/>
                  <a:pt x="504870" y="516651"/>
                  <a:pt x="510623" y="514350"/>
                </a:cubicBezTo>
                <a:cubicBezTo>
                  <a:pt x="511893" y="508000"/>
                  <a:pt x="510841" y="500688"/>
                  <a:pt x="514433" y="495300"/>
                </a:cubicBezTo>
                <a:cubicBezTo>
                  <a:pt x="516661" y="491958"/>
                  <a:pt x="523023" y="494330"/>
                  <a:pt x="525863" y="491490"/>
                </a:cubicBezTo>
                <a:cubicBezTo>
                  <a:pt x="528703" y="488650"/>
                  <a:pt x="528403" y="483870"/>
                  <a:pt x="529673" y="480060"/>
                </a:cubicBezTo>
                <a:cubicBezTo>
                  <a:pt x="516412" y="460169"/>
                  <a:pt x="525848" y="477466"/>
                  <a:pt x="518243" y="449580"/>
                </a:cubicBezTo>
                <a:cubicBezTo>
                  <a:pt x="516130" y="441831"/>
                  <a:pt x="516303" y="432400"/>
                  <a:pt x="510623" y="426720"/>
                </a:cubicBezTo>
                <a:lnTo>
                  <a:pt x="499193" y="415290"/>
                </a:lnTo>
                <a:cubicBezTo>
                  <a:pt x="497923" y="410210"/>
                  <a:pt x="496888" y="405066"/>
                  <a:pt x="495383" y="400050"/>
                </a:cubicBezTo>
                <a:cubicBezTo>
                  <a:pt x="493075" y="392357"/>
                  <a:pt x="489569" y="385016"/>
                  <a:pt x="487763" y="377190"/>
                </a:cubicBezTo>
                <a:cubicBezTo>
                  <a:pt x="485744" y="368440"/>
                  <a:pt x="486533" y="359122"/>
                  <a:pt x="483953" y="350520"/>
                </a:cubicBezTo>
                <a:cubicBezTo>
                  <a:pt x="475066" y="320898"/>
                  <a:pt x="461969" y="292627"/>
                  <a:pt x="453473" y="262890"/>
                </a:cubicBezTo>
                <a:cubicBezTo>
                  <a:pt x="438825" y="211623"/>
                  <a:pt x="453346" y="256244"/>
                  <a:pt x="438233" y="220980"/>
                </a:cubicBezTo>
                <a:cubicBezTo>
                  <a:pt x="436651" y="217289"/>
                  <a:pt x="436932" y="212686"/>
                  <a:pt x="434423" y="209550"/>
                </a:cubicBezTo>
                <a:cubicBezTo>
                  <a:pt x="431562" y="205974"/>
                  <a:pt x="426803" y="204470"/>
                  <a:pt x="422993" y="201930"/>
                </a:cubicBezTo>
                <a:cubicBezTo>
                  <a:pt x="417913" y="194310"/>
                  <a:pt x="412297" y="187021"/>
                  <a:pt x="407753" y="179070"/>
                </a:cubicBezTo>
                <a:cubicBezTo>
                  <a:pt x="402673" y="170180"/>
                  <a:pt x="398106" y="160976"/>
                  <a:pt x="392513" y="152400"/>
                </a:cubicBezTo>
                <a:cubicBezTo>
                  <a:pt x="379043" y="131745"/>
                  <a:pt x="359761" y="114335"/>
                  <a:pt x="350603" y="91440"/>
                </a:cubicBezTo>
                <a:cubicBezTo>
                  <a:pt x="343939" y="74780"/>
                  <a:pt x="339252" y="60517"/>
                  <a:pt x="327743" y="45720"/>
                </a:cubicBezTo>
                <a:cubicBezTo>
                  <a:pt x="324932" y="42106"/>
                  <a:pt x="320409" y="40148"/>
                  <a:pt x="316313" y="38100"/>
                </a:cubicBezTo>
                <a:cubicBezTo>
                  <a:pt x="312721" y="36304"/>
                  <a:pt x="308745" y="35393"/>
                  <a:pt x="304883" y="34290"/>
                </a:cubicBezTo>
                <a:cubicBezTo>
                  <a:pt x="283885" y="28291"/>
                  <a:pt x="282989" y="29741"/>
                  <a:pt x="255353" y="26670"/>
                </a:cubicBezTo>
                <a:cubicBezTo>
                  <a:pt x="241130" y="5335"/>
                  <a:pt x="256161" y="21859"/>
                  <a:pt x="224873" y="11430"/>
                </a:cubicBezTo>
                <a:cubicBezTo>
                  <a:pt x="220529" y="9982"/>
                  <a:pt x="217539" y="5858"/>
                  <a:pt x="213443" y="3810"/>
                </a:cubicBezTo>
                <a:cubicBezTo>
                  <a:pt x="209851" y="2014"/>
                  <a:pt x="205823" y="1270"/>
                  <a:pt x="202013" y="0"/>
                </a:cubicBezTo>
                <a:cubicBezTo>
                  <a:pt x="199473" y="3810"/>
                  <a:pt x="196197" y="7221"/>
                  <a:pt x="194393" y="11430"/>
                </a:cubicBezTo>
                <a:cubicBezTo>
                  <a:pt x="192330" y="16243"/>
                  <a:pt x="192022" y="21635"/>
                  <a:pt x="190583" y="26670"/>
                </a:cubicBezTo>
                <a:cubicBezTo>
                  <a:pt x="189480" y="30532"/>
                  <a:pt x="188043" y="34290"/>
                  <a:pt x="186773" y="38100"/>
                </a:cubicBezTo>
                <a:cubicBezTo>
                  <a:pt x="189313" y="41910"/>
                  <a:pt x="193937" y="44974"/>
                  <a:pt x="194393" y="49530"/>
                </a:cubicBezTo>
                <a:cubicBezTo>
                  <a:pt x="197389" y="79489"/>
                  <a:pt x="188857" y="75451"/>
                  <a:pt x="171533" y="95250"/>
                </a:cubicBezTo>
                <a:cubicBezTo>
                  <a:pt x="168518" y="98696"/>
                  <a:pt x="166844" y="103162"/>
                  <a:pt x="163913" y="106680"/>
                </a:cubicBezTo>
                <a:cubicBezTo>
                  <a:pt x="154746" y="117681"/>
                  <a:pt x="152292" y="118238"/>
                  <a:pt x="141053" y="125730"/>
                </a:cubicBezTo>
                <a:cubicBezTo>
                  <a:pt x="131994" y="152908"/>
                  <a:pt x="144839" y="120050"/>
                  <a:pt x="125813" y="148590"/>
                </a:cubicBezTo>
                <a:cubicBezTo>
                  <a:pt x="113418" y="167183"/>
                  <a:pt x="132368" y="153465"/>
                  <a:pt x="114383" y="171450"/>
                </a:cubicBezTo>
                <a:cubicBezTo>
                  <a:pt x="101896" y="183937"/>
                  <a:pt x="102953" y="182495"/>
                  <a:pt x="102953" y="175260"/>
                </a:cubicBezTo>
                <a:lnTo>
                  <a:pt x="198203" y="9144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C97E5B1-AF4A-47C1-B065-EE194645A12B}"/>
              </a:ext>
            </a:extLst>
          </p:cNvPr>
          <p:cNvSpPr/>
          <p:nvPr/>
        </p:nvSpPr>
        <p:spPr>
          <a:xfrm rot="18172489">
            <a:off x="8550508" y="1634192"/>
            <a:ext cx="600538" cy="480597"/>
          </a:xfrm>
          <a:custGeom>
            <a:avLst/>
            <a:gdLst>
              <a:gd name="connsiteX0" fmla="*/ 198203 w 529673"/>
              <a:gd name="connsiteY0" fmla="*/ 91440 h 731566"/>
              <a:gd name="connsiteX1" fmla="*/ 198203 w 529673"/>
              <a:gd name="connsiteY1" fmla="*/ 91440 h 731566"/>
              <a:gd name="connsiteX2" fmla="*/ 179153 w 529673"/>
              <a:gd name="connsiteY2" fmla="*/ 125730 h 731566"/>
              <a:gd name="connsiteX3" fmla="*/ 171533 w 529673"/>
              <a:gd name="connsiteY3" fmla="*/ 140970 h 731566"/>
              <a:gd name="connsiteX4" fmla="*/ 160103 w 529673"/>
              <a:gd name="connsiteY4" fmla="*/ 160020 h 731566"/>
              <a:gd name="connsiteX5" fmla="*/ 148673 w 529673"/>
              <a:gd name="connsiteY5" fmla="*/ 194310 h 731566"/>
              <a:gd name="connsiteX6" fmla="*/ 122003 w 529673"/>
              <a:gd name="connsiteY6" fmla="*/ 240030 h 731566"/>
              <a:gd name="connsiteX7" fmla="*/ 99143 w 529673"/>
              <a:gd name="connsiteY7" fmla="*/ 289560 h 731566"/>
              <a:gd name="connsiteX8" fmla="*/ 87713 w 529673"/>
              <a:gd name="connsiteY8" fmla="*/ 312420 h 731566"/>
              <a:gd name="connsiteX9" fmla="*/ 53423 w 529673"/>
              <a:gd name="connsiteY9" fmla="*/ 419100 h 731566"/>
              <a:gd name="connsiteX10" fmla="*/ 49613 w 529673"/>
              <a:gd name="connsiteY10" fmla="*/ 438150 h 731566"/>
              <a:gd name="connsiteX11" fmla="*/ 45803 w 529673"/>
              <a:gd name="connsiteY11" fmla="*/ 449580 h 731566"/>
              <a:gd name="connsiteX12" fmla="*/ 41993 w 529673"/>
              <a:gd name="connsiteY12" fmla="*/ 468630 h 731566"/>
              <a:gd name="connsiteX13" fmla="*/ 30563 w 529673"/>
              <a:gd name="connsiteY13" fmla="*/ 514350 h 731566"/>
              <a:gd name="connsiteX14" fmla="*/ 26753 w 529673"/>
              <a:gd name="connsiteY14" fmla="*/ 537210 h 731566"/>
              <a:gd name="connsiteX15" fmla="*/ 15323 w 529673"/>
              <a:gd name="connsiteY15" fmla="*/ 563880 h 731566"/>
              <a:gd name="connsiteX16" fmla="*/ 11513 w 529673"/>
              <a:gd name="connsiteY16" fmla="*/ 575310 h 731566"/>
              <a:gd name="connsiteX17" fmla="*/ 7703 w 529673"/>
              <a:gd name="connsiteY17" fmla="*/ 605790 h 731566"/>
              <a:gd name="connsiteX18" fmla="*/ 83 w 529673"/>
              <a:gd name="connsiteY18" fmla="*/ 621030 h 731566"/>
              <a:gd name="connsiteX19" fmla="*/ 11513 w 529673"/>
              <a:gd name="connsiteY19" fmla="*/ 628650 h 731566"/>
              <a:gd name="connsiteX20" fmla="*/ 19133 w 529673"/>
              <a:gd name="connsiteY20" fmla="*/ 640080 h 731566"/>
              <a:gd name="connsiteX21" fmla="*/ 34373 w 529673"/>
              <a:gd name="connsiteY21" fmla="*/ 708660 h 731566"/>
              <a:gd name="connsiteX22" fmla="*/ 45803 w 529673"/>
              <a:gd name="connsiteY22" fmla="*/ 720090 h 731566"/>
              <a:gd name="connsiteX23" fmla="*/ 53423 w 529673"/>
              <a:gd name="connsiteY23" fmla="*/ 731520 h 731566"/>
              <a:gd name="connsiteX24" fmla="*/ 68663 w 529673"/>
              <a:gd name="connsiteY24" fmla="*/ 716280 h 731566"/>
              <a:gd name="connsiteX25" fmla="*/ 110573 w 529673"/>
              <a:gd name="connsiteY25" fmla="*/ 666750 h 731566"/>
              <a:gd name="connsiteX26" fmla="*/ 160103 w 529673"/>
              <a:gd name="connsiteY26" fmla="*/ 628650 h 731566"/>
              <a:gd name="connsiteX27" fmla="*/ 171533 w 529673"/>
              <a:gd name="connsiteY27" fmla="*/ 621030 h 731566"/>
              <a:gd name="connsiteX28" fmla="*/ 198203 w 529673"/>
              <a:gd name="connsiteY28" fmla="*/ 613410 h 731566"/>
              <a:gd name="connsiteX29" fmla="*/ 209633 w 529673"/>
              <a:gd name="connsiteY29" fmla="*/ 609600 h 731566"/>
              <a:gd name="connsiteX30" fmla="*/ 228683 w 529673"/>
              <a:gd name="connsiteY30" fmla="*/ 601980 h 731566"/>
              <a:gd name="connsiteX31" fmla="*/ 243923 w 529673"/>
              <a:gd name="connsiteY31" fmla="*/ 594360 h 731566"/>
              <a:gd name="connsiteX32" fmla="*/ 270593 w 529673"/>
              <a:gd name="connsiteY32" fmla="*/ 590550 h 731566"/>
              <a:gd name="connsiteX33" fmla="*/ 304883 w 529673"/>
              <a:gd name="connsiteY33" fmla="*/ 582930 h 731566"/>
              <a:gd name="connsiteX34" fmla="*/ 388703 w 529673"/>
              <a:gd name="connsiteY34" fmla="*/ 560070 h 731566"/>
              <a:gd name="connsiteX35" fmla="*/ 442043 w 529673"/>
              <a:gd name="connsiteY35" fmla="*/ 548640 h 731566"/>
              <a:gd name="connsiteX36" fmla="*/ 476333 w 529673"/>
              <a:gd name="connsiteY36" fmla="*/ 541020 h 731566"/>
              <a:gd name="connsiteX37" fmla="*/ 480143 w 529673"/>
              <a:gd name="connsiteY37" fmla="*/ 529590 h 731566"/>
              <a:gd name="connsiteX38" fmla="*/ 510623 w 529673"/>
              <a:gd name="connsiteY38" fmla="*/ 514350 h 731566"/>
              <a:gd name="connsiteX39" fmla="*/ 514433 w 529673"/>
              <a:gd name="connsiteY39" fmla="*/ 495300 h 731566"/>
              <a:gd name="connsiteX40" fmla="*/ 525863 w 529673"/>
              <a:gd name="connsiteY40" fmla="*/ 491490 h 731566"/>
              <a:gd name="connsiteX41" fmla="*/ 529673 w 529673"/>
              <a:gd name="connsiteY41" fmla="*/ 480060 h 731566"/>
              <a:gd name="connsiteX42" fmla="*/ 518243 w 529673"/>
              <a:gd name="connsiteY42" fmla="*/ 449580 h 731566"/>
              <a:gd name="connsiteX43" fmla="*/ 510623 w 529673"/>
              <a:gd name="connsiteY43" fmla="*/ 426720 h 731566"/>
              <a:gd name="connsiteX44" fmla="*/ 499193 w 529673"/>
              <a:gd name="connsiteY44" fmla="*/ 415290 h 731566"/>
              <a:gd name="connsiteX45" fmla="*/ 495383 w 529673"/>
              <a:gd name="connsiteY45" fmla="*/ 400050 h 731566"/>
              <a:gd name="connsiteX46" fmla="*/ 487763 w 529673"/>
              <a:gd name="connsiteY46" fmla="*/ 377190 h 731566"/>
              <a:gd name="connsiteX47" fmla="*/ 483953 w 529673"/>
              <a:gd name="connsiteY47" fmla="*/ 350520 h 731566"/>
              <a:gd name="connsiteX48" fmla="*/ 453473 w 529673"/>
              <a:gd name="connsiteY48" fmla="*/ 262890 h 731566"/>
              <a:gd name="connsiteX49" fmla="*/ 438233 w 529673"/>
              <a:gd name="connsiteY49" fmla="*/ 220980 h 731566"/>
              <a:gd name="connsiteX50" fmla="*/ 434423 w 529673"/>
              <a:gd name="connsiteY50" fmla="*/ 209550 h 731566"/>
              <a:gd name="connsiteX51" fmla="*/ 422993 w 529673"/>
              <a:gd name="connsiteY51" fmla="*/ 201930 h 731566"/>
              <a:gd name="connsiteX52" fmla="*/ 407753 w 529673"/>
              <a:gd name="connsiteY52" fmla="*/ 179070 h 731566"/>
              <a:gd name="connsiteX53" fmla="*/ 392513 w 529673"/>
              <a:gd name="connsiteY53" fmla="*/ 152400 h 731566"/>
              <a:gd name="connsiteX54" fmla="*/ 350603 w 529673"/>
              <a:gd name="connsiteY54" fmla="*/ 91440 h 731566"/>
              <a:gd name="connsiteX55" fmla="*/ 327743 w 529673"/>
              <a:gd name="connsiteY55" fmla="*/ 45720 h 731566"/>
              <a:gd name="connsiteX56" fmla="*/ 316313 w 529673"/>
              <a:gd name="connsiteY56" fmla="*/ 38100 h 731566"/>
              <a:gd name="connsiteX57" fmla="*/ 304883 w 529673"/>
              <a:gd name="connsiteY57" fmla="*/ 34290 h 731566"/>
              <a:gd name="connsiteX58" fmla="*/ 255353 w 529673"/>
              <a:gd name="connsiteY58" fmla="*/ 26670 h 731566"/>
              <a:gd name="connsiteX59" fmla="*/ 224873 w 529673"/>
              <a:gd name="connsiteY59" fmla="*/ 11430 h 731566"/>
              <a:gd name="connsiteX60" fmla="*/ 213443 w 529673"/>
              <a:gd name="connsiteY60" fmla="*/ 3810 h 731566"/>
              <a:gd name="connsiteX61" fmla="*/ 202013 w 529673"/>
              <a:gd name="connsiteY61" fmla="*/ 0 h 731566"/>
              <a:gd name="connsiteX62" fmla="*/ 194393 w 529673"/>
              <a:gd name="connsiteY62" fmla="*/ 11430 h 731566"/>
              <a:gd name="connsiteX63" fmla="*/ 190583 w 529673"/>
              <a:gd name="connsiteY63" fmla="*/ 26670 h 731566"/>
              <a:gd name="connsiteX64" fmla="*/ 186773 w 529673"/>
              <a:gd name="connsiteY64" fmla="*/ 38100 h 731566"/>
              <a:gd name="connsiteX65" fmla="*/ 194393 w 529673"/>
              <a:gd name="connsiteY65" fmla="*/ 49530 h 731566"/>
              <a:gd name="connsiteX66" fmla="*/ 171533 w 529673"/>
              <a:gd name="connsiteY66" fmla="*/ 95250 h 731566"/>
              <a:gd name="connsiteX67" fmla="*/ 163913 w 529673"/>
              <a:gd name="connsiteY67" fmla="*/ 106680 h 731566"/>
              <a:gd name="connsiteX68" fmla="*/ 141053 w 529673"/>
              <a:gd name="connsiteY68" fmla="*/ 125730 h 731566"/>
              <a:gd name="connsiteX69" fmla="*/ 125813 w 529673"/>
              <a:gd name="connsiteY69" fmla="*/ 148590 h 731566"/>
              <a:gd name="connsiteX70" fmla="*/ 114383 w 529673"/>
              <a:gd name="connsiteY70" fmla="*/ 171450 h 731566"/>
              <a:gd name="connsiteX71" fmla="*/ 102953 w 529673"/>
              <a:gd name="connsiteY71" fmla="*/ 175260 h 731566"/>
              <a:gd name="connsiteX72" fmla="*/ 198203 w 529673"/>
              <a:gd name="connsiteY72" fmla="*/ 91440 h 73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9673" h="731566">
                <a:moveTo>
                  <a:pt x="198203" y="91440"/>
                </a:moveTo>
                <a:lnTo>
                  <a:pt x="198203" y="91440"/>
                </a:lnTo>
                <a:cubicBezTo>
                  <a:pt x="191853" y="102870"/>
                  <a:pt x="185352" y="114217"/>
                  <a:pt x="179153" y="125730"/>
                </a:cubicBezTo>
                <a:cubicBezTo>
                  <a:pt x="176460" y="130731"/>
                  <a:pt x="174291" y="136005"/>
                  <a:pt x="171533" y="140970"/>
                </a:cubicBezTo>
                <a:cubicBezTo>
                  <a:pt x="167937" y="147443"/>
                  <a:pt x="163020" y="153213"/>
                  <a:pt x="160103" y="160020"/>
                </a:cubicBezTo>
                <a:cubicBezTo>
                  <a:pt x="155357" y="171094"/>
                  <a:pt x="152998" y="183065"/>
                  <a:pt x="148673" y="194310"/>
                </a:cubicBezTo>
                <a:cubicBezTo>
                  <a:pt x="143137" y="208703"/>
                  <a:pt x="128364" y="229126"/>
                  <a:pt x="122003" y="240030"/>
                </a:cubicBezTo>
                <a:cubicBezTo>
                  <a:pt x="115607" y="250995"/>
                  <a:pt x="101676" y="284132"/>
                  <a:pt x="99143" y="289560"/>
                </a:cubicBezTo>
                <a:cubicBezTo>
                  <a:pt x="95540" y="297280"/>
                  <a:pt x="91523" y="304800"/>
                  <a:pt x="87713" y="312420"/>
                </a:cubicBezTo>
                <a:cubicBezTo>
                  <a:pt x="71850" y="383802"/>
                  <a:pt x="89992" y="309394"/>
                  <a:pt x="53423" y="419100"/>
                </a:cubicBezTo>
                <a:cubicBezTo>
                  <a:pt x="51375" y="425243"/>
                  <a:pt x="51184" y="431868"/>
                  <a:pt x="49613" y="438150"/>
                </a:cubicBezTo>
                <a:cubicBezTo>
                  <a:pt x="48639" y="442046"/>
                  <a:pt x="46777" y="445684"/>
                  <a:pt x="45803" y="449580"/>
                </a:cubicBezTo>
                <a:cubicBezTo>
                  <a:pt x="44232" y="455862"/>
                  <a:pt x="43476" y="462326"/>
                  <a:pt x="41993" y="468630"/>
                </a:cubicBezTo>
                <a:cubicBezTo>
                  <a:pt x="38395" y="483921"/>
                  <a:pt x="33146" y="498855"/>
                  <a:pt x="30563" y="514350"/>
                </a:cubicBezTo>
                <a:cubicBezTo>
                  <a:pt x="29293" y="521970"/>
                  <a:pt x="29025" y="529827"/>
                  <a:pt x="26753" y="537210"/>
                </a:cubicBezTo>
                <a:cubicBezTo>
                  <a:pt x="23909" y="546454"/>
                  <a:pt x="18915" y="554900"/>
                  <a:pt x="15323" y="563880"/>
                </a:cubicBezTo>
                <a:cubicBezTo>
                  <a:pt x="13831" y="567609"/>
                  <a:pt x="12783" y="571500"/>
                  <a:pt x="11513" y="575310"/>
                </a:cubicBezTo>
                <a:cubicBezTo>
                  <a:pt x="10243" y="585470"/>
                  <a:pt x="10186" y="595857"/>
                  <a:pt x="7703" y="605790"/>
                </a:cubicBezTo>
                <a:cubicBezTo>
                  <a:pt x="6325" y="611300"/>
                  <a:pt x="-851" y="615428"/>
                  <a:pt x="83" y="621030"/>
                </a:cubicBezTo>
                <a:cubicBezTo>
                  <a:pt x="836" y="625547"/>
                  <a:pt x="7703" y="626110"/>
                  <a:pt x="11513" y="628650"/>
                </a:cubicBezTo>
                <a:cubicBezTo>
                  <a:pt x="14053" y="632460"/>
                  <a:pt x="18454" y="635552"/>
                  <a:pt x="19133" y="640080"/>
                </a:cubicBezTo>
                <a:cubicBezTo>
                  <a:pt x="29780" y="711060"/>
                  <a:pt x="1200" y="697602"/>
                  <a:pt x="34373" y="708660"/>
                </a:cubicBezTo>
                <a:cubicBezTo>
                  <a:pt x="38183" y="712470"/>
                  <a:pt x="42354" y="715951"/>
                  <a:pt x="45803" y="720090"/>
                </a:cubicBezTo>
                <a:cubicBezTo>
                  <a:pt x="48734" y="723608"/>
                  <a:pt x="48906" y="732273"/>
                  <a:pt x="53423" y="731520"/>
                </a:cubicBezTo>
                <a:cubicBezTo>
                  <a:pt x="60509" y="730339"/>
                  <a:pt x="63910" y="721667"/>
                  <a:pt x="68663" y="716280"/>
                </a:cubicBezTo>
                <a:cubicBezTo>
                  <a:pt x="82972" y="700063"/>
                  <a:pt x="93431" y="679936"/>
                  <a:pt x="110573" y="666750"/>
                </a:cubicBezTo>
                <a:cubicBezTo>
                  <a:pt x="127083" y="654050"/>
                  <a:pt x="142772" y="640204"/>
                  <a:pt x="160103" y="628650"/>
                </a:cubicBezTo>
                <a:cubicBezTo>
                  <a:pt x="163913" y="626110"/>
                  <a:pt x="167281" y="622731"/>
                  <a:pt x="171533" y="621030"/>
                </a:cubicBezTo>
                <a:cubicBezTo>
                  <a:pt x="180117" y="617596"/>
                  <a:pt x="189347" y="616067"/>
                  <a:pt x="198203" y="613410"/>
                </a:cubicBezTo>
                <a:cubicBezTo>
                  <a:pt x="202050" y="612256"/>
                  <a:pt x="205873" y="611010"/>
                  <a:pt x="209633" y="609600"/>
                </a:cubicBezTo>
                <a:cubicBezTo>
                  <a:pt x="216037" y="607199"/>
                  <a:pt x="222433" y="604758"/>
                  <a:pt x="228683" y="601980"/>
                </a:cubicBezTo>
                <a:cubicBezTo>
                  <a:pt x="233873" y="599673"/>
                  <a:pt x="238444" y="595854"/>
                  <a:pt x="243923" y="594360"/>
                </a:cubicBezTo>
                <a:cubicBezTo>
                  <a:pt x="252587" y="591997"/>
                  <a:pt x="261735" y="592026"/>
                  <a:pt x="270593" y="590550"/>
                </a:cubicBezTo>
                <a:cubicBezTo>
                  <a:pt x="280021" y="588979"/>
                  <a:pt x="295293" y="585670"/>
                  <a:pt x="304883" y="582930"/>
                </a:cubicBezTo>
                <a:cubicBezTo>
                  <a:pt x="343935" y="571772"/>
                  <a:pt x="346818" y="569045"/>
                  <a:pt x="388703" y="560070"/>
                </a:cubicBezTo>
                <a:lnTo>
                  <a:pt x="442043" y="548640"/>
                </a:lnTo>
                <a:cubicBezTo>
                  <a:pt x="475570" y="541935"/>
                  <a:pt x="454088" y="548435"/>
                  <a:pt x="476333" y="541020"/>
                </a:cubicBezTo>
                <a:cubicBezTo>
                  <a:pt x="477603" y="537210"/>
                  <a:pt x="477634" y="532726"/>
                  <a:pt x="480143" y="529590"/>
                </a:cubicBezTo>
                <a:cubicBezTo>
                  <a:pt x="485514" y="522876"/>
                  <a:pt x="504870" y="516651"/>
                  <a:pt x="510623" y="514350"/>
                </a:cubicBezTo>
                <a:cubicBezTo>
                  <a:pt x="511893" y="508000"/>
                  <a:pt x="510841" y="500688"/>
                  <a:pt x="514433" y="495300"/>
                </a:cubicBezTo>
                <a:cubicBezTo>
                  <a:pt x="516661" y="491958"/>
                  <a:pt x="523023" y="494330"/>
                  <a:pt x="525863" y="491490"/>
                </a:cubicBezTo>
                <a:cubicBezTo>
                  <a:pt x="528703" y="488650"/>
                  <a:pt x="528403" y="483870"/>
                  <a:pt x="529673" y="480060"/>
                </a:cubicBezTo>
                <a:cubicBezTo>
                  <a:pt x="516412" y="460169"/>
                  <a:pt x="525848" y="477466"/>
                  <a:pt x="518243" y="449580"/>
                </a:cubicBezTo>
                <a:cubicBezTo>
                  <a:pt x="516130" y="441831"/>
                  <a:pt x="516303" y="432400"/>
                  <a:pt x="510623" y="426720"/>
                </a:cubicBezTo>
                <a:lnTo>
                  <a:pt x="499193" y="415290"/>
                </a:lnTo>
                <a:cubicBezTo>
                  <a:pt x="497923" y="410210"/>
                  <a:pt x="496888" y="405066"/>
                  <a:pt x="495383" y="400050"/>
                </a:cubicBezTo>
                <a:cubicBezTo>
                  <a:pt x="493075" y="392357"/>
                  <a:pt x="489569" y="385016"/>
                  <a:pt x="487763" y="377190"/>
                </a:cubicBezTo>
                <a:cubicBezTo>
                  <a:pt x="485744" y="368440"/>
                  <a:pt x="486533" y="359122"/>
                  <a:pt x="483953" y="350520"/>
                </a:cubicBezTo>
                <a:cubicBezTo>
                  <a:pt x="475066" y="320898"/>
                  <a:pt x="461969" y="292627"/>
                  <a:pt x="453473" y="262890"/>
                </a:cubicBezTo>
                <a:cubicBezTo>
                  <a:pt x="438825" y="211623"/>
                  <a:pt x="453346" y="256244"/>
                  <a:pt x="438233" y="220980"/>
                </a:cubicBezTo>
                <a:cubicBezTo>
                  <a:pt x="436651" y="217289"/>
                  <a:pt x="436932" y="212686"/>
                  <a:pt x="434423" y="209550"/>
                </a:cubicBezTo>
                <a:cubicBezTo>
                  <a:pt x="431562" y="205974"/>
                  <a:pt x="426803" y="204470"/>
                  <a:pt x="422993" y="201930"/>
                </a:cubicBezTo>
                <a:cubicBezTo>
                  <a:pt x="417913" y="194310"/>
                  <a:pt x="412297" y="187021"/>
                  <a:pt x="407753" y="179070"/>
                </a:cubicBezTo>
                <a:cubicBezTo>
                  <a:pt x="402673" y="170180"/>
                  <a:pt x="398106" y="160976"/>
                  <a:pt x="392513" y="152400"/>
                </a:cubicBezTo>
                <a:cubicBezTo>
                  <a:pt x="379043" y="131745"/>
                  <a:pt x="359761" y="114335"/>
                  <a:pt x="350603" y="91440"/>
                </a:cubicBezTo>
                <a:cubicBezTo>
                  <a:pt x="343939" y="74780"/>
                  <a:pt x="339252" y="60517"/>
                  <a:pt x="327743" y="45720"/>
                </a:cubicBezTo>
                <a:cubicBezTo>
                  <a:pt x="324932" y="42106"/>
                  <a:pt x="320409" y="40148"/>
                  <a:pt x="316313" y="38100"/>
                </a:cubicBezTo>
                <a:cubicBezTo>
                  <a:pt x="312721" y="36304"/>
                  <a:pt x="308745" y="35393"/>
                  <a:pt x="304883" y="34290"/>
                </a:cubicBezTo>
                <a:cubicBezTo>
                  <a:pt x="283885" y="28291"/>
                  <a:pt x="282989" y="29741"/>
                  <a:pt x="255353" y="26670"/>
                </a:cubicBezTo>
                <a:cubicBezTo>
                  <a:pt x="241130" y="5335"/>
                  <a:pt x="256161" y="21859"/>
                  <a:pt x="224873" y="11430"/>
                </a:cubicBezTo>
                <a:cubicBezTo>
                  <a:pt x="220529" y="9982"/>
                  <a:pt x="217539" y="5858"/>
                  <a:pt x="213443" y="3810"/>
                </a:cubicBezTo>
                <a:cubicBezTo>
                  <a:pt x="209851" y="2014"/>
                  <a:pt x="205823" y="1270"/>
                  <a:pt x="202013" y="0"/>
                </a:cubicBezTo>
                <a:cubicBezTo>
                  <a:pt x="199473" y="3810"/>
                  <a:pt x="196197" y="7221"/>
                  <a:pt x="194393" y="11430"/>
                </a:cubicBezTo>
                <a:cubicBezTo>
                  <a:pt x="192330" y="16243"/>
                  <a:pt x="192022" y="21635"/>
                  <a:pt x="190583" y="26670"/>
                </a:cubicBezTo>
                <a:cubicBezTo>
                  <a:pt x="189480" y="30532"/>
                  <a:pt x="188043" y="34290"/>
                  <a:pt x="186773" y="38100"/>
                </a:cubicBezTo>
                <a:cubicBezTo>
                  <a:pt x="189313" y="41910"/>
                  <a:pt x="193937" y="44974"/>
                  <a:pt x="194393" y="49530"/>
                </a:cubicBezTo>
                <a:cubicBezTo>
                  <a:pt x="197389" y="79489"/>
                  <a:pt x="188857" y="75451"/>
                  <a:pt x="171533" y="95250"/>
                </a:cubicBezTo>
                <a:cubicBezTo>
                  <a:pt x="168518" y="98696"/>
                  <a:pt x="166844" y="103162"/>
                  <a:pt x="163913" y="106680"/>
                </a:cubicBezTo>
                <a:cubicBezTo>
                  <a:pt x="154746" y="117681"/>
                  <a:pt x="152292" y="118238"/>
                  <a:pt x="141053" y="125730"/>
                </a:cubicBezTo>
                <a:cubicBezTo>
                  <a:pt x="131994" y="152908"/>
                  <a:pt x="144839" y="120050"/>
                  <a:pt x="125813" y="148590"/>
                </a:cubicBezTo>
                <a:cubicBezTo>
                  <a:pt x="113418" y="167183"/>
                  <a:pt x="132368" y="153465"/>
                  <a:pt x="114383" y="171450"/>
                </a:cubicBezTo>
                <a:cubicBezTo>
                  <a:pt x="101896" y="183937"/>
                  <a:pt x="102953" y="182495"/>
                  <a:pt x="102953" y="175260"/>
                </a:cubicBezTo>
                <a:lnTo>
                  <a:pt x="198203" y="9144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5608044-B8E5-48CA-9F44-8D4E6732439D}"/>
              </a:ext>
            </a:extLst>
          </p:cNvPr>
          <p:cNvCxnSpPr>
            <a:stCxn id="7" idx="48"/>
            <a:endCxn id="8" idx="12"/>
          </p:cNvCxnSpPr>
          <p:nvPr/>
        </p:nvCxnSpPr>
        <p:spPr>
          <a:xfrm flipV="1">
            <a:off x="8212829" y="212336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CDB2D20-A141-44FD-9E5D-89CE87FC1B40}"/>
              </a:ext>
            </a:extLst>
          </p:cNvPr>
          <p:cNvCxnSpPr/>
          <p:nvPr/>
        </p:nvCxnSpPr>
        <p:spPr>
          <a:xfrm flipV="1">
            <a:off x="8220990" y="2101374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1516889-71FE-4276-808B-164A5ED41DBF}"/>
              </a:ext>
            </a:extLst>
          </p:cNvPr>
          <p:cNvCxnSpPr/>
          <p:nvPr/>
        </p:nvCxnSpPr>
        <p:spPr>
          <a:xfrm flipV="1">
            <a:off x="8263203" y="217924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0B3DFA4-5AC8-4A09-B685-2B3CB8D78952}"/>
              </a:ext>
            </a:extLst>
          </p:cNvPr>
          <p:cNvCxnSpPr/>
          <p:nvPr/>
        </p:nvCxnSpPr>
        <p:spPr>
          <a:xfrm flipV="1">
            <a:off x="8255041" y="217924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82A7AF0-8F94-4EE1-86E0-B13AE2C00554}"/>
              </a:ext>
            </a:extLst>
          </p:cNvPr>
          <p:cNvCxnSpPr/>
          <p:nvPr/>
        </p:nvCxnSpPr>
        <p:spPr>
          <a:xfrm flipV="1">
            <a:off x="8273795" y="212336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78CD4B7-450F-4244-A87F-622801213164}"/>
              </a:ext>
            </a:extLst>
          </p:cNvPr>
          <p:cNvCxnSpPr/>
          <p:nvPr/>
        </p:nvCxnSpPr>
        <p:spPr>
          <a:xfrm flipV="1">
            <a:off x="8225493" y="216235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6A1ECDA-394D-43D1-93A9-9A8EA024A7F2}"/>
              </a:ext>
            </a:extLst>
          </p:cNvPr>
          <p:cNvCxnSpPr/>
          <p:nvPr/>
        </p:nvCxnSpPr>
        <p:spPr>
          <a:xfrm flipV="1">
            <a:off x="8236288" y="212336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D4C950D-E797-4B28-9D54-4FC9BF136F49}"/>
              </a:ext>
            </a:extLst>
          </p:cNvPr>
          <p:cNvCxnSpPr/>
          <p:nvPr/>
        </p:nvCxnSpPr>
        <p:spPr>
          <a:xfrm flipV="1">
            <a:off x="8255042" y="2123362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B0F0F5-90E6-4968-8ED3-A395CE116D1F}"/>
              </a:ext>
            </a:extLst>
          </p:cNvPr>
          <p:cNvCxnSpPr/>
          <p:nvPr/>
        </p:nvCxnSpPr>
        <p:spPr>
          <a:xfrm flipV="1">
            <a:off x="8241039" y="2114737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2174146-AA17-4E2F-8903-4C843BDC6B53}"/>
              </a:ext>
            </a:extLst>
          </p:cNvPr>
          <p:cNvCxnSpPr/>
          <p:nvPr/>
        </p:nvCxnSpPr>
        <p:spPr>
          <a:xfrm flipV="1">
            <a:off x="8275090" y="2192605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AF11511-EEF2-4AFE-8B57-E8A480B41FB3}"/>
              </a:ext>
            </a:extLst>
          </p:cNvPr>
          <p:cNvCxnSpPr/>
          <p:nvPr/>
        </p:nvCxnSpPr>
        <p:spPr>
          <a:xfrm flipV="1">
            <a:off x="8245542" y="2175715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363039D-1AF1-4D3A-BD4A-83B4644BE6B5}"/>
              </a:ext>
            </a:extLst>
          </p:cNvPr>
          <p:cNvCxnSpPr/>
          <p:nvPr/>
        </p:nvCxnSpPr>
        <p:spPr>
          <a:xfrm flipV="1">
            <a:off x="8256337" y="2136725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EC040F6-A8AC-45CC-BA11-6850E4CF4745}"/>
              </a:ext>
            </a:extLst>
          </p:cNvPr>
          <p:cNvCxnSpPr/>
          <p:nvPr/>
        </p:nvCxnSpPr>
        <p:spPr>
          <a:xfrm flipV="1">
            <a:off x="8275091" y="2136725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508C166-F078-4624-B79D-A9DEF4FBCD30}"/>
              </a:ext>
            </a:extLst>
          </p:cNvPr>
          <p:cNvCxnSpPr/>
          <p:nvPr/>
        </p:nvCxnSpPr>
        <p:spPr>
          <a:xfrm flipV="1">
            <a:off x="8211490" y="2079386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511D0E4-8297-48A5-8725-713A5C640CBF}"/>
              </a:ext>
            </a:extLst>
          </p:cNvPr>
          <p:cNvCxnSpPr/>
          <p:nvPr/>
        </p:nvCxnSpPr>
        <p:spPr>
          <a:xfrm flipV="1">
            <a:off x="8245541" y="2157254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70D1505-E79B-46CA-AD84-B828C23EF221}"/>
              </a:ext>
            </a:extLst>
          </p:cNvPr>
          <p:cNvCxnSpPr/>
          <p:nvPr/>
        </p:nvCxnSpPr>
        <p:spPr>
          <a:xfrm flipV="1">
            <a:off x="8215993" y="2140364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24E404A-6648-4AB3-805D-6CCEAC330FA6}"/>
              </a:ext>
            </a:extLst>
          </p:cNvPr>
          <p:cNvCxnSpPr/>
          <p:nvPr/>
        </p:nvCxnSpPr>
        <p:spPr>
          <a:xfrm flipV="1">
            <a:off x="8226788" y="2101374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EAD72D3-980F-4965-8A45-99A98306B66E}"/>
              </a:ext>
            </a:extLst>
          </p:cNvPr>
          <p:cNvCxnSpPr/>
          <p:nvPr/>
        </p:nvCxnSpPr>
        <p:spPr>
          <a:xfrm flipV="1">
            <a:off x="8245542" y="2101374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0FFECA9-4C3E-463B-BEFA-1DFE4BD1E623}"/>
              </a:ext>
            </a:extLst>
          </p:cNvPr>
          <p:cNvCxnSpPr/>
          <p:nvPr/>
        </p:nvCxnSpPr>
        <p:spPr>
          <a:xfrm flipV="1">
            <a:off x="8278582" y="2148398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C6CA1EC-CEE0-455A-B137-2DAC49D8BDE2}"/>
              </a:ext>
            </a:extLst>
          </p:cNvPr>
          <p:cNvCxnSpPr/>
          <p:nvPr/>
        </p:nvCxnSpPr>
        <p:spPr>
          <a:xfrm flipV="1">
            <a:off x="8312633" y="2226266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61C66F7-8060-4C0E-84E3-14F2730D730E}"/>
              </a:ext>
            </a:extLst>
          </p:cNvPr>
          <p:cNvCxnSpPr/>
          <p:nvPr/>
        </p:nvCxnSpPr>
        <p:spPr>
          <a:xfrm flipV="1">
            <a:off x="8283085" y="2209376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6B491EE-D2C5-4B3F-91B0-A1260E90F5A8}"/>
              </a:ext>
            </a:extLst>
          </p:cNvPr>
          <p:cNvCxnSpPr/>
          <p:nvPr/>
        </p:nvCxnSpPr>
        <p:spPr>
          <a:xfrm flipV="1">
            <a:off x="8293880" y="2170386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F65E31B-961A-4A49-91F6-202B0C258F3E}"/>
              </a:ext>
            </a:extLst>
          </p:cNvPr>
          <p:cNvCxnSpPr/>
          <p:nvPr/>
        </p:nvCxnSpPr>
        <p:spPr>
          <a:xfrm flipV="1">
            <a:off x="8312634" y="2170386"/>
            <a:ext cx="557549" cy="525293"/>
          </a:xfrm>
          <a:prstGeom prst="curvedConnector4">
            <a:avLst>
              <a:gd name="adj1" fmla="val 21980"/>
              <a:gd name="adj2" fmla="val 1382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F49F118-F5F0-4826-B647-5C7D62069D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4586" y="3504343"/>
            <a:ext cx="2269925" cy="83328"/>
          </a:xfrm>
          <a:prstGeom prst="bentConnector3">
            <a:avLst>
              <a:gd name="adj1" fmla="val 58213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CB737F6-E662-4855-9736-D99D8537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799" y="1484790"/>
            <a:ext cx="1162688" cy="523780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4091BD-A10D-4E50-AE5F-5A52C016C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39"/>
          <a:stretch/>
        </p:blipFill>
        <p:spPr>
          <a:xfrm>
            <a:off x="10407245" y="3632826"/>
            <a:ext cx="506003" cy="25267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03A22F-7F48-4CDF-ABD7-86CAC61400E3}"/>
              </a:ext>
            </a:extLst>
          </p:cNvPr>
          <p:cNvSpPr txBox="1"/>
          <p:nvPr/>
        </p:nvSpPr>
        <p:spPr>
          <a:xfrm>
            <a:off x="11166143" y="1218720"/>
            <a:ext cx="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A4FCA0-8807-41E5-B16B-49F2B3E1C7FF}"/>
              </a:ext>
            </a:extLst>
          </p:cNvPr>
          <p:cNvSpPr txBox="1"/>
          <p:nvPr/>
        </p:nvSpPr>
        <p:spPr>
          <a:xfrm>
            <a:off x="8039355" y="3355967"/>
            <a:ext cx="444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Structural Connectivity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B8A7B2-568A-4256-98CC-CA98B3F1883F}"/>
              </a:ext>
            </a:extLst>
          </p:cNvPr>
          <p:cNvSpPr txBox="1"/>
          <p:nvPr/>
        </p:nvSpPr>
        <p:spPr>
          <a:xfrm>
            <a:off x="8387448" y="1215685"/>
            <a:ext cx="150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Tractography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A0AC7D-13C6-44F5-897A-78AFA094AEEB}"/>
              </a:ext>
            </a:extLst>
          </p:cNvPr>
          <p:cNvSpPr txBox="1"/>
          <p:nvPr/>
        </p:nvSpPr>
        <p:spPr>
          <a:xfrm rot="16200000">
            <a:off x="7001997" y="4627106"/>
            <a:ext cx="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ROI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5AAAD6-053B-4BEF-BE2D-E278FD9FD6B4}"/>
              </a:ext>
            </a:extLst>
          </p:cNvPr>
          <p:cNvCxnSpPr>
            <a:cxnSpLocks/>
          </p:cNvCxnSpPr>
          <p:nvPr/>
        </p:nvCxnSpPr>
        <p:spPr>
          <a:xfrm>
            <a:off x="9087113" y="3706698"/>
            <a:ext cx="0" cy="2489916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3E8DF2-115D-4347-B8C5-5D5BE218922A}"/>
              </a:ext>
            </a:extLst>
          </p:cNvPr>
          <p:cNvCxnSpPr>
            <a:cxnSpLocks/>
          </p:cNvCxnSpPr>
          <p:nvPr/>
        </p:nvCxnSpPr>
        <p:spPr>
          <a:xfrm flipV="1">
            <a:off x="7890176" y="4916504"/>
            <a:ext cx="2386934" cy="1406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B9E3EB4-B802-4481-BFE0-F9D1B272482A}"/>
              </a:ext>
            </a:extLst>
          </p:cNvPr>
          <p:cNvSpPr txBox="1"/>
          <p:nvPr/>
        </p:nvSpPr>
        <p:spPr>
          <a:xfrm>
            <a:off x="7813264" y="4680968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right hemisphere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E4CB56-D22F-48E9-8630-C6FFC9866038}"/>
              </a:ext>
            </a:extLst>
          </p:cNvPr>
          <p:cNvSpPr txBox="1"/>
          <p:nvPr/>
        </p:nvSpPr>
        <p:spPr>
          <a:xfrm>
            <a:off x="9342744" y="4885871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left hemisphere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F3CE8E-21C3-4EC8-9EE0-87EC142F34F6}"/>
              </a:ext>
            </a:extLst>
          </p:cNvPr>
          <p:cNvSpPr txBox="1"/>
          <p:nvPr/>
        </p:nvSpPr>
        <p:spPr>
          <a:xfrm>
            <a:off x="9493428" y="6557655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Honey 2008, Kashyap 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2664F1-22D7-4BCC-B977-23825DFA91E4}"/>
              </a:ext>
            </a:extLst>
          </p:cNvPr>
          <p:cNvSpPr txBox="1"/>
          <p:nvPr/>
        </p:nvSpPr>
        <p:spPr>
          <a:xfrm>
            <a:off x="8053728" y="6322739"/>
            <a:ext cx="444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Fiber Between ROI</a:t>
            </a:r>
          </a:p>
        </p:txBody>
      </p:sp>
    </p:spTree>
    <p:extLst>
      <p:ext uri="{BB962C8B-B14F-4D97-AF65-F5344CB8AC3E}">
        <p14:creationId xmlns:p14="http://schemas.microsoft.com/office/powerpoint/2010/main" val="394011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73EA-F041-4EF8-9092-5CF1BE50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59" y="1454411"/>
            <a:ext cx="58646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Through non invasive </a:t>
            </a:r>
            <a:r>
              <a:rPr lang="en-US" b="1" dirty="0"/>
              <a:t>functional Magnetic Resonance Imaging, </a:t>
            </a:r>
            <a:r>
              <a:rPr lang="en-US" dirty="0"/>
              <a:t>we can estimate the activity of these regions over time in Humans (Biswal 95)</a:t>
            </a:r>
            <a:endParaRPr lang="en-US" b="1" dirty="0"/>
          </a:p>
          <a:p>
            <a:r>
              <a:rPr lang="en-US" b="1" dirty="0"/>
              <a:t>Functional Connectivity </a:t>
            </a:r>
            <a:r>
              <a:rPr lang="en-US" dirty="0"/>
              <a:t>represents how correlated two </a:t>
            </a:r>
            <a:r>
              <a:rPr lang="en-US" b="1" dirty="0"/>
              <a:t>ROIs</a:t>
            </a:r>
            <a:r>
              <a:rPr lang="en-US" dirty="0"/>
              <a:t> are over time</a:t>
            </a:r>
          </a:p>
          <a:p>
            <a:r>
              <a:rPr lang="en-US" dirty="0"/>
              <a:t>fMRI is not a direct measure of Neural Activity but can be thought of a surrogate signal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B9F574-62FA-4BF5-994E-23E97428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50" y="116550"/>
            <a:ext cx="10515600" cy="1325563"/>
          </a:xfrm>
        </p:spPr>
        <p:txBody>
          <a:bodyPr/>
          <a:lstStyle/>
          <a:p>
            <a:r>
              <a:rPr lang="en-US" b="1" dirty="0"/>
              <a:t>How do Brain Networks Activate over time?</a:t>
            </a:r>
          </a:p>
        </p:txBody>
      </p:sp>
      <p:pic>
        <p:nvPicPr>
          <p:cNvPr id="6" name="final_animation">
            <a:hlinkClick r:id="" action="ppaction://media"/>
            <a:extLst>
              <a:ext uri="{FF2B5EF4-FFF2-40B4-BE49-F238E27FC236}">
                <a16:creationId xmlns:a16="http://schemas.microsoft.com/office/drawing/2014/main" id="{68398ECD-9D04-4CEC-B075-DD61B8812E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7545" y="1166905"/>
            <a:ext cx="4674188" cy="2685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DD64A-3FB5-4871-AD11-C9865A5C3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302" y="4145291"/>
            <a:ext cx="2846900" cy="1938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1AF9-129F-476E-9653-15CD3413EA3D}"/>
              </a:ext>
            </a:extLst>
          </p:cNvPr>
          <p:cNvSpPr txBox="1"/>
          <p:nvPr/>
        </p:nvSpPr>
        <p:spPr>
          <a:xfrm>
            <a:off x="7943834" y="594227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(sec)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D18CC2-2CFC-4353-985F-30C6DFA9BB82}"/>
              </a:ext>
            </a:extLst>
          </p:cNvPr>
          <p:cNvSpPr/>
          <p:nvPr/>
        </p:nvSpPr>
        <p:spPr>
          <a:xfrm rot="524410">
            <a:off x="8991582" y="1787101"/>
            <a:ext cx="269326" cy="422467"/>
          </a:xfrm>
          <a:custGeom>
            <a:avLst/>
            <a:gdLst>
              <a:gd name="connsiteX0" fmla="*/ 198203 w 529673"/>
              <a:gd name="connsiteY0" fmla="*/ 91440 h 731566"/>
              <a:gd name="connsiteX1" fmla="*/ 198203 w 529673"/>
              <a:gd name="connsiteY1" fmla="*/ 91440 h 731566"/>
              <a:gd name="connsiteX2" fmla="*/ 179153 w 529673"/>
              <a:gd name="connsiteY2" fmla="*/ 125730 h 731566"/>
              <a:gd name="connsiteX3" fmla="*/ 171533 w 529673"/>
              <a:gd name="connsiteY3" fmla="*/ 140970 h 731566"/>
              <a:gd name="connsiteX4" fmla="*/ 160103 w 529673"/>
              <a:gd name="connsiteY4" fmla="*/ 160020 h 731566"/>
              <a:gd name="connsiteX5" fmla="*/ 148673 w 529673"/>
              <a:gd name="connsiteY5" fmla="*/ 194310 h 731566"/>
              <a:gd name="connsiteX6" fmla="*/ 122003 w 529673"/>
              <a:gd name="connsiteY6" fmla="*/ 240030 h 731566"/>
              <a:gd name="connsiteX7" fmla="*/ 99143 w 529673"/>
              <a:gd name="connsiteY7" fmla="*/ 289560 h 731566"/>
              <a:gd name="connsiteX8" fmla="*/ 87713 w 529673"/>
              <a:gd name="connsiteY8" fmla="*/ 312420 h 731566"/>
              <a:gd name="connsiteX9" fmla="*/ 53423 w 529673"/>
              <a:gd name="connsiteY9" fmla="*/ 419100 h 731566"/>
              <a:gd name="connsiteX10" fmla="*/ 49613 w 529673"/>
              <a:gd name="connsiteY10" fmla="*/ 438150 h 731566"/>
              <a:gd name="connsiteX11" fmla="*/ 45803 w 529673"/>
              <a:gd name="connsiteY11" fmla="*/ 449580 h 731566"/>
              <a:gd name="connsiteX12" fmla="*/ 41993 w 529673"/>
              <a:gd name="connsiteY12" fmla="*/ 468630 h 731566"/>
              <a:gd name="connsiteX13" fmla="*/ 30563 w 529673"/>
              <a:gd name="connsiteY13" fmla="*/ 514350 h 731566"/>
              <a:gd name="connsiteX14" fmla="*/ 26753 w 529673"/>
              <a:gd name="connsiteY14" fmla="*/ 537210 h 731566"/>
              <a:gd name="connsiteX15" fmla="*/ 15323 w 529673"/>
              <a:gd name="connsiteY15" fmla="*/ 563880 h 731566"/>
              <a:gd name="connsiteX16" fmla="*/ 11513 w 529673"/>
              <a:gd name="connsiteY16" fmla="*/ 575310 h 731566"/>
              <a:gd name="connsiteX17" fmla="*/ 7703 w 529673"/>
              <a:gd name="connsiteY17" fmla="*/ 605790 h 731566"/>
              <a:gd name="connsiteX18" fmla="*/ 83 w 529673"/>
              <a:gd name="connsiteY18" fmla="*/ 621030 h 731566"/>
              <a:gd name="connsiteX19" fmla="*/ 11513 w 529673"/>
              <a:gd name="connsiteY19" fmla="*/ 628650 h 731566"/>
              <a:gd name="connsiteX20" fmla="*/ 19133 w 529673"/>
              <a:gd name="connsiteY20" fmla="*/ 640080 h 731566"/>
              <a:gd name="connsiteX21" fmla="*/ 34373 w 529673"/>
              <a:gd name="connsiteY21" fmla="*/ 708660 h 731566"/>
              <a:gd name="connsiteX22" fmla="*/ 45803 w 529673"/>
              <a:gd name="connsiteY22" fmla="*/ 720090 h 731566"/>
              <a:gd name="connsiteX23" fmla="*/ 53423 w 529673"/>
              <a:gd name="connsiteY23" fmla="*/ 731520 h 731566"/>
              <a:gd name="connsiteX24" fmla="*/ 68663 w 529673"/>
              <a:gd name="connsiteY24" fmla="*/ 716280 h 731566"/>
              <a:gd name="connsiteX25" fmla="*/ 110573 w 529673"/>
              <a:gd name="connsiteY25" fmla="*/ 666750 h 731566"/>
              <a:gd name="connsiteX26" fmla="*/ 160103 w 529673"/>
              <a:gd name="connsiteY26" fmla="*/ 628650 h 731566"/>
              <a:gd name="connsiteX27" fmla="*/ 171533 w 529673"/>
              <a:gd name="connsiteY27" fmla="*/ 621030 h 731566"/>
              <a:gd name="connsiteX28" fmla="*/ 198203 w 529673"/>
              <a:gd name="connsiteY28" fmla="*/ 613410 h 731566"/>
              <a:gd name="connsiteX29" fmla="*/ 209633 w 529673"/>
              <a:gd name="connsiteY29" fmla="*/ 609600 h 731566"/>
              <a:gd name="connsiteX30" fmla="*/ 228683 w 529673"/>
              <a:gd name="connsiteY30" fmla="*/ 601980 h 731566"/>
              <a:gd name="connsiteX31" fmla="*/ 243923 w 529673"/>
              <a:gd name="connsiteY31" fmla="*/ 594360 h 731566"/>
              <a:gd name="connsiteX32" fmla="*/ 270593 w 529673"/>
              <a:gd name="connsiteY32" fmla="*/ 590550 h 731566"/>
              <a:gd name="connsiteX33" fmla="*/ 304883 w 529673"/>
              <a:gd name="connsiteY33" fmla="*/ 582930 h 731566"/>
              <a:gd name="connsiteX34" fmla="*/ 388703 w 529673"/>
              <a:gd name="connsiteY34" fmla="*/ 560070 h 731566"/>
              <a:gd name="connsiteX35" fmla="*/ 442043 w 529673"/>
              <a:gd name="connsiteY35" fmla="*/ 548640 h 731566"/>
              <a:gd name="connsiteX36" fmla="*/ 476333 w 529673"/>
              <a:gd name="connsiteY36" fmla="*/ 541020 h 731566"/>
              <a:gd name="connsiteX37" fmla="*/ 480143 w 529673"/>
              <a:gd name="connsiteY37" fmla="*/ 529590 h 731566"/>
              <a:gd name="connsiteX38" fmla="*/ 510623 w 529673"/>
              <a:gd name="connsiteY38" fmla="*/ 514350 h 731566"/>
              <a:gd name="connsiteX39" fmla="*/ 514433 w 529673"/>
              <a:gd name="connsiteY39" fmla="*/ 495300 h 731566"/>
              <a:gd name="connsiteX40" fmla="*/ 525863 w 529673"/>
              <a:gd name="connsiteY40" fmla="*/ 491490 h 731566"/>
              <a:gd name="connsiteX41" fmla="*/ 529673 w 529673"/>
              <a:gd name="connsiteY41" fmla="*/ 480060 h 731566"/>
              <a:gd name="connsiteX42" fmla="*/ 518243 w 529673"/>
              <a:gd name="connsiteY42" fmla="*/ 449580 h 731566"/>
              <a:gd name="connsiteX43" fmla="*/ 510623 w 529673"/>
              <a:gd name="connsiteY43" fmla="*/ 426720 h 731566"/>
              <a:gd name="connsiteX44" fmla="*/ 499193 w 529673"/>
              <a:gd name="connsiteY44" fmla="*/ 415290 h 731566"/>
              <a:gd name="connsiteX45" fmla="*/ 495383 w 529673"/>
              <a:gd name="connsiteY45" fmla="*/ 400050 h 731566"/>
              <a:gd name="connsiteX46" fmla="*/ 487763 w 529673"/>
              <a:gd name="connsiteY46" fmla="*/ 377190 h 731566"/>
              <a:gd name="connsiteX47" fmla="*/ 483953 w 529673"/>
              <a:gd name="connsiteY47" fmla="*/ 350520 h 731566"/>
              <a:gd name="connsiteX48" fmla="*/ 453473 w 529673"/>
              <a:gd name="connsiteY48" fmla="*/ 262890 h 731566"/>
              <a:gd name="connsiteX49" fmla="*/ 438233 w 529673"/>
              <a:gd name="connsiteY49" fmla="*/ 220980 h 731566"/>
              <a:gd name="connsiteX50" fmla="*/ 434423 w 529673"/>
              <a:gd name="connsiteY50" fmla="*/ 209550 h 731566"/>
              <a:gd name="connsiteX51" fmla="*/ 422993 w 529673"/>
              <a:gd name="connsiteY51" fmla="*/ 201930 h 731566"/>
              <a:gd name="connsiteX52" fmla="*/ 407753 w 529673"/>
              <a:gd name="connsiteY52" fmla="*/ 179070 h 731566"/>
              <a:gd name="connsiteX53" fmla="*/ 392513 w 529673"/>
              <a:gd name="connsiteY53" fmla="*/ 152400 h 731566"/>
              <a:gd name="connsiteX54" fmla="*/ 350603 w 529673"/>
              <a:gd name="connsiteY54" fmla="*/ 91440 h 731566"/>
              <a:gd name="connsiteX55" fmla="*/ 327743 w 529673"/>
              <a:gd name="connsiteY55" fmla="*/ 45720 h 731566"/>
              <a:gd name="connsiteX56" fmla="*/ 316313 w 529673"/>
              <a:gd name="connsiteY56" fmla="*/ 38100 h 731566"/>
              <a:gd name="connsiteX57" fmla="*/ 304883 w 529673"/>
              <a:gd name="connsiteY57" fmla="*/ 34290 h 731566"/>
              <a:gd name="connsiteX58" fmla="*/ 255353 w 529673"/>
              <a:gd name="connsiteY58" fmla="*/ 26670 h 731566"/>
              <a:gd name="connsiteX59" fmla="*/ 224873 w 529673"/>
              <a:gd name="connsiteY59" fmla="*/ 11430 h 731566"/>
              <a:gd name="connsiteX60" fmla="*/ 213443 w 529673"/>
              <a:gd name="connsiteY60" fmla="*/ 3810 h 731566"/>
              <a:gd name="connsiteX61" fmla="*/ 202013 w 529673"/>
              <a:gd name="connsiteY61" fmla="*/ 0 h 731566"/>
              <a:gd name="connsiteX62" fmla="*/ 194393 w 529673"/>
              <a:gd name="connsiteY62" fmla="*/ 11430 h 731566"/>
              <a:gd name="connsiteX63" fmla="*/ 190583 w 529673"/>
              <a:gd name="connsiteY63" fmla="*/ 26670 h 731566"/>
              <a:gd name="connsiteX64" fmla="*/ 186773 w 529673"/>
              <a:gd name="connsiteY64" fmla="*/ 38100 h 731566"/>
              <a:gd name="connsiteX65" fmla="*/ 194393 w 529673"/>
              <a:gd name="connsiteY65" fmla="*/ 49530 h 731566"/>
              <a:gd name="connsiteX66" fmla="*/ 171533 w 529673"/>
              <a:gd name="connsiteY66" fmla="*/ 95250 h 731566"/>
              <a:gd name="connsiteX67" fmla="*/ 163913 w 529673"/>
              <a:gd name="connsiteY67" fmla="*/ 106680 h 731566"/>
              <a:gd name="connsiteX68" fmla="*/ 141053 w 529673"/>
              <a:gd name="connsiteY68" fmla="*/ 125730 h 731566"/>
              <a:gd name="connsiteX69" fmla="*/ 125813 w 529673"/>
              <a:gd name="connsiteY69" fmla="*/ 148590 h 731566"/>
              <a:gd name="connsiteX70" fmla="*/ 114383 w 529673"/>
              <a:gd name="connsiteY70" fmla="*/ 171450 h 731566"/>
              <a:gd name="connsiteX71" fmla="*/ 102953 w 529673"/>
              <a:gd name="connsiteY71" fmla="*/ 175260 h 731566"/>
              <a:gd name="connsiteX72" fmla="*/ 198203 w 529673"/>
              <a:gd name="connsiteY72" fmla="*/ 91440 h 73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9673" h="731566">
                <a:moveTo>
                  <a:pt x="198203" y="91440"/>
                </a:moveTo>
                <a:lnTo>
                  <a:pt x="198203" y="91440"/>
                </a:lnTo>
                <a:cubicBezTo>
                  <a:pt x="191853" y="102870"/>
                  <a:pt x="185352" y="114217"/>
                  <a:pt x="179153" y="125730"/>
                </a:cubicBezTo>
                <a:cubicBezTo>
                  <a:pt x="176460" y="130731"/>
                  <a:pt x="174291" y="136005"/>
                  <a:pt x="171533" y="140970"/>
                </a:cubicBezTo>
                <a:cubicBezTo>
                  <a:pt x="167937" y="147443"/>
                  <a:pt x="163020" y="153213"/>
                  <a:pt x="160103" y="160020"/>
                </a:cubicBezTo>
                <a:cubicBezTo>
                  <a:pt x="155357" y="171094"/>
                  <a:pt x="152998" y="183065"/>
                  <a:pt x="148673" y="194310"/>
                </a:cubicBezTo>
                <a:cubicBezTo>
                  <a:pt x="143137" y="208703"/>
                  <a:pt x="128364" y="229126"/>
                  <a:pt x="122003" y="240030"/>
                </a:cubicBezTo>
                <a:cubicBezTo>
                  <a:pt x="115607" y="250995"/>
                  <a:pt x="101676" y="284132"/>
                  <a:pt x="99143" y="289560"/>
                </a:cubicBezTo>
                <a:cubicBezTo>
                  <a:pt x="95540" y="297280"/>
                  <a:pt x="91523" y="304800"/>
                  <a:pt x="87713" y="312420"/>
                </a:cubicBezTo>
                <a:cubicBezTo>
                  <a:pt x="71850" y="383802"/>
                  <a:pt x="89992" y="309394"/>
                  <a:pt x="53423" y="419100"/>
                </a:cubicBezTo>
                <a:cubicBezTo>
                  <a:pt x="51375" y="425243"/>
                  <a:pt x="51184" y="431868"/>
                  <a:pt x="49613" y="438150"/>
                </a:cubicBezTo>
                <a:cubicBezTo>
                  <a:pt x="48639" y="442046"/>
                  <a:pt x="46777" y="445684"/>
                  <a:pt x="45803" y="449580"/>
                </a:cubicBezTo>
                <a:cubicBezTo>
                  <a:pt x="44232" y="455862"/>
                  <a:pt x="43476" y="462326"/>
                  <a:pt x="41993" y="468630"/>
                </a:cubicBezTo>
                <a:cubicBezTo>
                  <a:pt x="38395" y="483921"/>
                  <a:pt x="33146" y="498855"/>
                  <a:pt x="30563" y="514350"/>
                </a:cubicBezTo>
                <a:cubicBezTo>
                  <a:pt x="29293" y="521970"/>
                  <a:pt x="29025" y="529827"/>
                  <a:pt x="26753" y="537210"/>
                </a:cubicBezTo>
                <a:cubicBezTo>
                  <a:pt x="23909" y="546454"/>
                  <a:pt x="18915" y="554900"/>
                  <a:pt x="15323" y="563880"/>
                </a:cubicBezTo>
                <a:cubicBezTo>
                  <a:pt x="13831" y="567609"/>
                  <a:pt x="12783" y="571500"/>
                  <a:pt x="11513" y="575310"/>
                </a:cubicBezTo>
                <a:cubicBezTo>
                  <a:pt x="10243" y="585470"/>
                  <a:pt x="10186" y="595857"/>
                  <a:pt x="7703" y="605790"/>
                </a:cubicBezTo>
                <a:cubicBezTo>
                  <a:pt x="6325" y="611300"/>
                  <a:pt x="-851" y="615428"/>
                  <a:pt x="83" y="621030"/>
                </a:cubicBezTo>
                <a:cubicBezTo>
                  <a:pt x="836" y="625547"/>
                  <a:pt x="7703" y="626110"/>
                  <a:pt x="11513" y="628650"/>
                </a:cubicBezTo>
                <a:cubicBezTo>
                  <a:pt x="14053" y="632460"/>
                  <a:pt x="18454" y="635552"/>
                  <a:pt x="19133" y="640080"/>
                </a:cubicBezTo>
                <a:cubicBezTo>
                  <a:pt x="29780" y="711060"/>
                  <a:pt x="1200" y="697602"/>
                  <a:pt x="34373" y="708660"/>
                </a:cubicBezTo>
                <a:cubicBezTo>
                  <a:pt x="38183" y="712470"/>
                  <a:pt x="42354" y="715951"/>
                  <a:pt x="45803" y="720090"/>
                </a:cubicBezTo>
                <a:cubicBezTo>
                  <a:pt x="48734" y="723608"/>
                  <a:pt x="48906" y="732273"/>
                  <a:pt x="53423" y="731520"/>
                </a:cubicBezTo>
                <a:cubicBezTo>
                  <a:pt x="60509" y="730339"/>
                  <a:pt x="63910" y="721667"/>
                  <a:pt x="68663" y="716280"/>
                </a:cubicBezTo>
                <a:cubicBezTo>
                  <a:pt x="82972" y="700063"/>
                  <a:pt x="93431" y="679936"/>
                  <a:pt x="110573" y="666750"/>
                </a:cubicBezTo>
                <a:cubicBezTo>
                  <a:pt x="127083" y="654050"/>
                  <a:pt x="142772" y="640204"/>
                  <a:pt x="160103" y="628650"/>
                </a:cubicBezTo>
                <a:cubicBezTo>
                  <a:pt x="163913" y="626110"/>
                  <a:pt x="167281" y="622731"/>
                  <a:pt x="171533" y="621030"/>
                </a:cubicBezTo>
                <a:cubicBezTo>
                  <a:pt x="180117" y="617596"/>
                  <a:pt x="189347" y="616067"/>
                  <a:pt x="198203" y="613410"/>
                </a:cubicBezTo>
                <a:cubicBezTo>
                  <a:pt x="202050" y="612256"/>
                  <a:pt x="205873" y="611010"/>
                  <a:pt x="209633" y="609600"/>
                </a:cubicBezTo>
                <a:cubicBezTo>
                  <a:pt x="216037" y="607199"/>
                  <a:pt x="222433" y="604758"/>
                  <a:pt x="228683" y="601980"/>
                </a:cubicBezTo>
                <a:cubicBezTo>
                  <a:pt x="233873" y="599673"/>
                  <a:pt x="238444" y="595854"/>
                  <a:pt x="243923" y="594360"/>
                </a:cubicBezTo>
                <a:cubicBezTo>
                  <a:pt x="252587" y="591997"/>
                  <a:pt x="261735" y="592026"/>
                  <a:pt x="270593" y="590550"/>
                </a:cubicBezTo>
                <a:cubicBezTo>
                  <a:pt x="280021" y="588979"/>
                  <a:pt x="295293" y="585670"/>
                  <a:pt x="304883" y="582930"/>
                </a:cubicBezTo>
                <a:cubicBezTo>
                  <a:pt x="343935" y="571772"/>
                  <a:pt x="346818" y="569045"/>
                  <a:pt x="388703" y="560070"/>
                </a:cubicBezTo>
                <a:lnTo>
                  <a:pt x="442043" y="548640"/>
                </a:lnTo>
                <a:cubicBezTo>
                  <a:pt x="475570" y="541935"/>
                  <a:pt x="454088" y="548435"/>
                  <a:pt x="476333" y="541020"/>
                </a:cubicBezTo>
                <a:cubicBezTo>
                  <a:pt x="477603" y="537210"/>
                  <a:pt x="477634" y="532726"/>
                  <a:pt x="480143" y="529590"/>
                </a:cubicBezTo>
                <a:cubicBezTo>
                  <a:pt x="485514" y="522876"/>
                  <a:pt x="504870" y="516651"/>
                  <a:pt x="510623" y="514350"/>
                </a:cubicBezTo>
                <a:cubicBezTo>
                  <a:pt x="511893" y="508000"/>
                  <a:pt x="510841" y="500688"/>
                  <a:pt x="514433" y="495300"/>
                </a:cubicBezTo>
                <a:cubicBezTo>
                  <a:pt x="516661" y="491958"/>
                  <a:pt x="523023" y="494330"/>
                  <a:pt x="525863" y="491490"/>
                </a:cubicBezTo>
                <a:cubicBezTo>
                  <a:pt x="528703" y="488650"/>
                  <a:pt x="528403" y="483870"/>
                  <a:pt x="529673" y="480060"/>
                </a:cubicBezTo>
                <a:cubicBezTo>
                  <a:pt x="516412" y="460169"/>
                  <a:pt x="525848" y="477466"/>
                  <a:pt x="518243" y="449580"/>
                </a:cubicBezTo>
                <a:cubicBezTo>
                  <a:pt x="516130" y="441831"/>
                  <a:pt x="516303" y="432400"/>
                  <a:pt x="510623" y="426720"/>
                </a:cubicBezTo>
                <a:lnTo>
                  <a:pt x="499193" y="415290"/>
                </a:lnTo>
                <a:cubicBezTo>
                  <a:pt x="497923" y="410210"/>
                  <a:pt x="496888" y="405066"/>
                  <a:pt x="495383" y="400050"/>
                </a:cubicBezTo>
                <a:cubicBezTo>
                  <a:pt x="493075" y="392357"/>
                  <a:pt x="489569" y="385016"/>
                  <a:pt x="487763" y="377190"/>
                </a:cubicBezTo>
                <a:cubicBezTo>
                  <a:pt x="485744" y="368440"/>
                  <a:pt x="486533" y="359122"/>
                  <a:pt x="483953" y="350520"/>
                </a:cubicBezTo>
                <a:cubicBezTo>
                  <a:pt x="475066" y="320898"/>
                  <a:pt x="461969" y="292627"/>
                  <a:pt x="453473" y="262890"/>
                </a:cubicBezTo>
                <a:cubicBezTo>
                  <a:pt x="438825" y="211623"/>
                  <a:pt x="453346" y="256244"/>
                  <a:pt x="438233" y="220980"/>
                </a:cubicBezTo>
                <a:cubicBezTo>
                  <a:pt x="436651" y="217289"/>
                  <a:pt x="436932" y="212686"/>
                  <a:pt x="434423" y="209550"/>
                </a:cubicBezTo>
                <a:cubicBezTo>
                  <a:pt x="431562" y="205974"/>
                  <a:pt x="426803" y="204470"/>
                  <a:pt x="422993" y="201930"/>
                </a:cubicBezTo>
                <a:cubicBezTo>
                  <a:pt x="417913" y="194310"/>
                  <a:pt x="412297" y="187021"/>
                  <a:pt x="407753" y="179070"/>
                </a:cubicBezTo>
                <a:cubicBezTo>
                  <a:pt x="402673" y="170180"/>
                  <a:pt x="398106" y="160976"/>
                  <a:pt x="392513" y="152400"/>
                </a:cubicBezTo>
                <a:cubicBezTo>
                  <a:pt x="379043" y="131745"/>
                  <a:pt x="359761" y="114335"/>
                  <a:pt x="350603" y="91440"/>
                </a:cubicBezTo>
                <a:cubicBezTo>
                  <a:pt x="343939" y="74780"/>
                  <a:pt x="339252" y="60517"/>
                  <a:pt x="327743" y="45720"/>
                </a:cubicBezTo>
                <a:cubicBezTo>
                  <a:pt x="324932" y="42106"/>
                  <a:pt x="320409" y="40148"/>
                  <a:pt x="316313" y="38100"/>
                </a:cubicBezTo>
                <a:cubicBezTo>
                  <a:pt x="312721" y="36304"/>
                  <a:pt x="308745" y="35393"/>
                  <a:pt x="304883" y="34290"/>
                </a:cubicBezTo>
                <a:cubicBezTo>
                  <a:pt x="283885" y="28291"/>
                  <a:pt x="282989" y="29741"/>
                  <a:pt x="255353" y="26670"/>
                </a:cubicBezTo>
                <a:cubicBezTo>
                  <a:pt x="241130" y="5335"/>
                  <a:pt x="256161" y="21859"/>
                  <a:pt x="224873" y="11430"/>
                </a:cubicBezTo>
                <a:cubicBezTo>
                  <a:pt x="220529" y="9982"/>
                  <a:pt x="217539" y="5858"/>
                  <a:pt x="213443" y="3810"/>
                </a:cubicBezTo>
                <a:cubicBezTo>
                  <a:pt x="209851" y="2014"/>
                  <a:pt x="205823" y="1270"/>
                  <a:pt x="202013" y="0"/>
                </a:cubicBezTo>
                <a:cubicBezTo>
                  <a:pt x="199473" y="3810"/>
                  <a:pt x="196197" y="7221"/>
                  <a:pt x="194393" y="11430"/>
                </a:cubicBezTo>
                <a:cubicBezTo>
                  <a:pt x="192330" y="16243"/>
                  <a:pt x="192022" y="21635"/>
                  <a:pt x="190583" y="26670"/>
                </a:cubicBezTo>
                <a:cubicBezTo>
                  <a:pt x="189480" y="30532"/>
                  <a:pt x="188043" y="34290"/>
                  <a:pt x="186773" y="38100"/>
                </a:cubicBezTo>
                <a:cubicBezTo>
                  <a:pt x="189313" y="41910"/>
                  <a:pt x="193937" y="44974"/>
                  <a:pt x="194393" y="49530"/>
                </a:cubicBezTo>
                <a:cubicBezTo>
                  <a:pt x="197389" y="79489"/>
                  <a:pt x="188857" y="75451"/>
                  <a:pt x="171533" y="95250"/>
                </a:cubicBezTo>
                <a:cubicBezTo>
                  <a:pt x="168518" y="98696"/>
                  <a:pt x="166844" y="103162"/>
                  <a:pt x="163913" y="106680"/>
                </a:cubicBezTo>
                <a:cubicBezTo>
                  <a:pt x="154746" y="117681"/>
                  <a:pt x="152292" y="118238"/>
                  <a:pt x="141053" y="125730"/>
                </a:cubicBezTo>
                <a:cubicBezTo>
                  <a:pt x="131994" y="152908"/>
                  <a:pt x="144839" y="120050"/>
                  <a:pt x="125813" y="148590"/>
                </a:cubicBezTo>
                <a:cubicBezTo>
                  <a:pt x="113418" y="167183"/>
                  <a:pt x="132368" y="153465"/>
                  <a:pt x="114383" y="171450"/>
                </a:cubicBezTo>
                <a:cubicBezTo>
                  <a:pt x="101896" y="183937"/>
                  <a:pt x="102953" y="182495"/>
                  <a:pt x="102953" y="175260"/>
                </a:cubicBezTo>
                <a:lnTo>
                  <a:pt x="198203" y="9144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D4149A-2529-489A-823B-57260C7A3AF6}"/>
              </a:ext>
            </a:extLst>
          </p:cNvPr>
          <p:cNvCxnSpPr>
            <a:cxnSpLocks/>
            <a:stCxn id="9" idx="33"/>
          </p:cNvCxnSpPr>
          <p:nvPr/>
        </p:nvCxnSpPr>
        <p:spPr>
          <a:xfrm flipH="1">
            <a:off x="8716587" y="2125371"/>
            <a:ext cx="410730" cy="263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EB79F0-6522-4A2C-8A59-020007DF33A4}"/>
              </a:ext>
            </a:extLst>
          </p:cNvPr>
          <p:cNvSpPr/>
          <p:nvPr/>
        </p:nvSpPr>
        <p:spPr>
          <a:xfrm rot="18172489">
            <a:off x="8010395" y="1278947"/>
            <a:ext cx="600538" cy="480597"/>
          </a:xfrm>
          <a:custGeom>
            <a:avLst/>
            <a:gdLst>
              <a:gd name="connsiteX0" fmla="*/ 198203 w 529673"/>
              <a:gd name="connsiteY0" fmla="*/ 91440 h 731566"/>
              <a:gd name="connsiteX1" fmla="*/ 198203 w 529673"/>
              <a:gd name="connsiteY1" fmla="*/ 91440 h 731566"/>
              <a:gd name="connsiteX2" fmla="*/ 179153 w 529673"/>
              <a:gd name="connsiteY2" fmla="*/ 125730 h 731566"/>
              <a:gd name="connsiteX3" fmla="*/ 171533 w 529673"/>
              <a:gd name="connsiteY3" fmla="*/ 140970 h 731566"/>
              <a:gd name="connsiteX4" fmla="*/ 160103 w 529673"/>
              <a:gd name="connsiteY4" fmla="*/ 160020 h 731566"/>
              <a:gd name="connsiteX5" fmla="*/ 148673 w 529673"/>
              <a:gd name="connsiteY5" fmla="*/ 194310 h 731566"/>
              <a:gd name="connsiteX6" fmla="*/ 122003 w 529673"/>
              <a:gd name="connsiteY6" fmla="*/ 240030 h 731566"/>
              <a:gd name="connsiteX7" fmla="*/ 99143 w 529673"/>
              <a:gd name="connsiteY7" fmla="*/ 289560 h 731566"/>
              <a:gd name="connsiteX8" fmla="*/ 87713 w 529673"/>
              <a:gd name="connsiteY8" fmla="*/ 312420 h 731566"/>
              <a:gd name="connsiteX9" fmla="*/ 53423 w 529673"/>
              <a:gd name="connsiteY9" fmla="*/ 419100 h 731566"/>
              <a:gd name="connsiteX10" fmla="*/ 49613 w 529673"/>
              <a:gd name="connsiteY10" fmla="*/ 438150 h 731566"/>
              <a:gd name="connsiteX11" fmla="*/ 45803 w 529673"/>
              <a:gd name="connsiteY11" fmla="*/ 449580 h 731566"/>
              <a:gd name="connsiteX12" fmla="*/ 41993 w 529673"/>
              <a:gd name="connsiteY12" fmla="*/ 468630 h 731566"/>
              <a:gd name="connsiteX13" fmla="*/ 30563 w 529673"/>
              <a:gd name="connsiteY13" fmla="*/ 514350 h 731566"/>
              <a:gd name="connsiteX14" fmla="*/ 26753 w 529673"/>
              <a:gd name="connsiteY14" fmla="*/ 537210 h 731566"/>
              <a:gd name="connsiteX15" fmla="*/ 15323 w 529673"/>
              <a:gd name="connsiteY15" fmla="*/ 563880 h 731566"/>
              <a:gd name="connsiteX16" fmla="*/ 11513 w 529673"/>
              <a:gd name="connsiteY16" fmla="*/ 575310 h 731566"/>
              <a:gd name="connsiteX17" fmla="*/ 7703 w 529673"/>
              <a:gd name="connsiteY17" fmla="*/ 605790 h 731566"/>
              <a:gd name="connsiteX18" fmla="*/ 83 w 529673"/>
              <a:gd name="connsiteY18" fmla="*/ 621030 h 731566"/>
              <a:gd name="connsiteX19" fmla="*/ 11513 w 529673"/>
              <a:gd name="connsiteY19" fmla="*/ 628650 h 731566"/>
              <a:gd name="connsiteX20" fmla="*/ 19133 w 529673"/>
              <a:gd name="connsiteY20" fmla="*/ 640080 h 731566"/>
              <a:gd name="connsiteX21" fmla="*/ 34373 w 529673"/>
              <a:gd name="connsiteY21" fmla="*/ 708660 h 731566"/>
              <a:gd name="connsiteX22" fmla="*/ 45803 w 529673"/>
              <a:gd name="connsiteY22" fmla="*/ 720090 h 731566"/>
              <a:gd name="connsiteX23" fmla="*/ 53423 w 529673"/>
              <a:gd name="connsiteY23" fmla="*/ 731520 h 731566"/>
              <a:gd name="connsiteX24" fmla="*/ 68663 w 529673"/>
              <a:gd name="connsiteY24" fmla="*/ 716280 h 731566"/>
              <a:gd name="connsiteX25" fmla="*/ 110573 w 529673"/>
              <a:gd name="connsiteY25" fmla="*/ 666750 h 731566"/>
              <a:gd name="connsiteX26" fmla="*/ 160103 w 529673"/>
              <a:gd name="connsiteY26" fmla="*/ 628650 h 731566"/>
              <a:gd name="connsiteX27" fmla="*/ 171533 w 529673"/>
              <a:gd name="connsiteY27" fmla="*/ 621030 h 731566"/>
              <a:gd name="connsiteX28" fmla="*/ 198203 w 529673"/>
              <a:gd name="connsiteY28" fmla="*/ 613410 h 731566"/>
              <a:gd name="connsiteX29" fmla="*/ 209633 w 529673"/>
              <a:gd name="connsiteY29" fmla="*/ 609600 h 731566"/>
              <a:gd name="connsiteX30" fmla="*/ 228683 w 529673"/>
              <a:gd name="connsiteY30" fmla="*/ 601980 h 731566"/>
              <a:gd name="connsiteX31" fmla="*/ 243923 w 529673"/>
              <a:gd name="connsiteY31" fmla="*/ 594360 h 731566"/>
              <a:gd name="connsiteX32" fmla="*/ 270593 w 529673"/>
              <a:gd name="connsiteY32" fmla="*/ 590550 h 731566"/>
              <a:gd name="connsiteX33" fmla="*/ 304883 w 529673"/>
              <a:gd name="connsiteY33" fmla="*/ 582930 h 731566"/>
              <a:gd name="connsiteX34" fmla="*/ 388703 w 529673"/>
              <a:gd name="connsiteY34" fmla="*/ 560070 h 731566"/>
              <a:gd name="connsiteX35" fmla="*/ 442043 w 529673"/>
              <a:gd name="connsiteY35" fmla="*/ 548640 h 731566"/>
              <a:gd name="connsiteX36" fmla="*/ 476333 w 529673"/>
              <a:gd name="connsiteY36" fmla="*/ 541020 h 731566"/>
              <a:gd name="connsiteX37" fmla="*/ 480143 w 529673"/>
              <a:gd name="connsiteY37" fmla="*/ 529590 h 731566"/>
              <a:gd name="connsiteX38" fmla="*/ 510623 w 529673"/>
              <a:gd name="connsiteY38" fmla="*/ 514350 h 731566"/>
              <a:gd name="connsiteX39" fmla="*/ 514433 w 529673"/>
              <a:gd name="connsiteY39" fmla="*/ 495300 h 731566"/>
              <a:gd name="connsiteX40" fmla="*/ 525863 w 529673"/>
              <a:gd name="connsiteY40" fmla="*/ 491490 h 731566"/>
              <a:gd name="connsiteX41" fmla="*/ 529673 w 529673"/>
              <a:gd name="connsiteY41" fmla="*/ 480060 h 731566"/>
              <a:gd name="connsiteX42" fmla="*/ 518243 w 529673"/>
              <a:gd name="connsiteY42" fmla="*/ 449580 h 731566"/>
              <a:gd name="connsiteX43" fmla="*/ 510623 w 529673"/>
              <a:gd name="connsiteY43" fmla="*/ 426720 h 731566"/>
              <a:gd name="connsiteX44" fmla="*/ 499193 w 529673"/>
              <a:gd name="connsiteY44" fmla="*/ 415290 h 731566"/>
              <a:gd name="connsiteX45" fmla="*/ 495383 w 529673"/>
              <a:gd name="connsiteY45" fmla="*/ 400050 h 731566"/>
              <a:gd name="connsiteX46" fmla="*/ 487763 w 529673"/>
              <a:gd name="connsiteY46" fmla="*/ 377190 h 731566"/>
              <a:gd name="connsiteX47" fmla="*/ 483953 w 529673"/>
              <a:gd name="connsiteY47" fmla="*/ 350520 h 731566"/>
              <a:gd name="connsiteX48" fmla="*/ 453473 w 529673"/>
              <a:gd name="connsiteY48" fmla="*/ 262890 h 731566"/>
              <a:gd name="connsiteX49" fmla="*/ 438233 w 529673"/>
              <a:gd name="connsiteY49" fmla="*/ 220980 h 731566"/>
              <a:gd name="connsiteX50" fmla="*/ 434423 w 529673"/>
              <a:gd name="connsiteY50" fmla="*/ 209550 h 731566"/>
              <a:gd name="connsiteX51" fmla="*/ 422993 w 529673"/>
              <a:gd name="connsiteY51" fmla="*/ 201930 h 731566"/>
              <a:gd name="connsiteX52" fmla="*/ 407753 w 529673"/>
              <a:gd name="connsiteY52" fmla="*/ 179070 h 731566"/>
              <a:gd name="connsiteX53" fmla="*/ 392513 w 529673"/>
              <a:gd name="connsiteY53" fmla="*/ 152400 h 731566"/>
              <a:gd name="connsiteX54" fmla="*/ 350603 w 529673"/>
              <a:gd name="connsiteY54" fmla="*/ 91440 h 731566"/>
              <a:gd name="connsiteX55" fmla="*/ 327743 w 529673"/>
              <a:gd name="connsiteY55" fmla="*/ 45720 h 731566"/>
              <a:gd name="connsiteX56" fmla="*/ 316313 w 529673"/>
              <a:gd name="connsiteY56" fmla="*/ 38100 h 731566"/>
              <a:gd name="connsiteX57" fmla="*/ 304883 w 529673"/>
              <a:gd name="connsiteY57" fmla="*/ 34290 h 731566"/>
              <a:gd name="connsiteX58" fmla="*/ 255353 w 529673"/>
              <a:gd name="connsiteY58" fmla="*/ 26670 h 731566"/>
              <a:gd name="connsiteX59" fmla="*/ 224873 w 529673"/>
              <a:gd name="connsiteY59" fmla="*/ 11430 h 731566"/>
              <a:gd name="connsiteX60" fmla="*/ 213443 w 529673"/>
              <a:gd name="connsiteY60" fmla="*/ 3810 h 731566"/>
              <a:gd name="connsiteX61" fmla="*/ 202013 w 529673"/>
              <a:gd name="connsiteY61" fmla="*/ 0 h 731566"/>
              <a:gd name="connsiteX62" fmla="*/ 194393 w 529673"/>
              <a:gd name="connsiteY62" fmla="*/ 11430 h 731566"/>
              <a:gd name="connsiteX63" fmla="*/ 190583 w 529673"/>
              <a:gd name="connsiteY63" fmla="*/ 26670 h 731566"/>
              <a:gd name="connsiteX64" fmla="*/ 186773 w 529673"/>
              <a:gd name="connsiteY64" fmla="*/ 38100 h 731566"/>
              <a:gd name="connsiteX65" fmla="*/ 194393 w 529673"/>
              <a:gd name="connsiteY65" fmla="*/ 49530 h 731566"/>
              <a:gd name="connsiteX66" fmla="*/ 171533 w 529673"/>
              <a:gd name="connsiteY66" fmla="*/ 95250 h 731566"/>
              <a:gd name="connsiteX67" fmla="*/ 163913 w 529673"/>
              <a:gd name="connsiteY67" fmla="*/ 106680 h 731566"/>
              <a:gd name="connsiteX68" fmla="*/ 141053 w 529673"/>
              <a:gd name="connsiteY68" fmla="*/ 125730 h 731566"/>
              <a:gd name="connsiteX69" fmla="*/ 125813 w 529673"/>
              <a:gd name="connsiteY69" fmla="*/ 148590 h 731566"/>
              <a:gd name="connsiteX70" fmla="*/ 114383 w 529673"/>
              <a:gd name="connsiteY70" fmla="*/ 171450 h 731566"/>
              <a:gd name="connsiteX71" fmla="*/ 102953 w 529673"/>
              <a:gd name="connsiteY71" fmla="*/ 175260 h 731566"/>
              <a:gd name="connsiteX72" fmla="*/ 198203 w 529673"/>
              <a:gd name="connsiteY72" fmla="*/ 91440 h 73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9673" h="731566">
                <a:moveTo>
                  <a:pt x="198203" y="91440"/>
                </a:moveTo>
                <a:lnTo>
                  <a:pt x="198203" y="91440"/>
                </a:lnTo>
                <a:cubicBezTo>
                  <a:pt x="191853" y="102870"/>
                  <a:pt x="185352" y="114217"/>
                  <a:pt x="179153" y="125730"/>
                </a:cubicBezTo>
                <a:cubicBezTo>
                  <a:pt x="176460" y="130731"/>
                  <a:pt x="174291" y="136005"/>
                  <a:pt x="171533" y="140970"/>
                </a:cubicBezTo>
                <a:cubicBezTo>
                  <a:pt x="167937" y="147443"/>
                  <a:pt x="163020" y="153213"/>
                  <a:pt x="160103" y="160020"/>
                </a:cubicBezTo>
                <a:cubicBezTo>
                  <a:pt x="155357" y="171094"/>
                  <a:pt x="152998" y="183065"/>
                  <a:pt x="148673" y="194310"/>
                </a:cubicBezTo>
                <a:cubicBezTo>
                  <a:pt x="143137" y="208703"/>
                  <a:pt x="128364" y="229126"/>
                  <a:pt x="122003" y="240030"/>
                </a:cubicBezTo>
                <a:cubicBezTo>
                  <a:pt x="115607" y="250995"/>
                  <a:pt x="101676" y="284132"/>
                  <a:pt x="99143" y="289560"/>
                </a:cubicBezTo>
                <a:cubicBezTo>
                  <a:pt x="95540" y="297280"/>
                  <a:pt x="91523" y="304800"/>
                  <a:pt x="87713" y="312420"/>
                </a:cubicBezTo>
                <a:cubicBezTo>
                  <a:pt x="71850" y="383802"/>
                  <a:pt x="89992" y="309394"/>
                  <a:pt x="53423" y="419100"/>
                </a:cubicBezTo>
                <a:cubicBezTo>
                  <a:pt x="51375" y="425243"/>
                  <a:pt x="51184" y="431868"/>
                  <a:pt x="49613" y="438150"/>
                </a:cubicBezTo>
                <a:cubicBezTo>
                  <a:pt x="48639" y="442046"/>
                  <a:pt x="46777" y="445684"/>
                  <a:pt x="45803" y="449580"/>
                </a:cubicBezTo>
                <a:cubicBezTo>
                  <a:pt x="44232" y="455862"/>
                  <a:pt x="43476" y="462326"/>
                  <a:pt x="41993" y="468630"/>
                </a:cubicBezTo>
                <a:cubicBezTo>
                  <a:pt x="38395" y="483921"/>
                  <a:pt x="33146" y="498855"/>
                  <a:pt x="30563" y="514350"/>
                </a:cubicBezTo>
                <a:cubicBezTo>
                  <a:pt x="29293" y="521970"/>
                  <a:pt x="29025" y="529827"/>
                  <a:pt x="26753" y="537210"/>
                </a:cubicBezTo>
                <a:cubicBezTo>
                  <a:pt x="23909" y="546454"/>
                  <a:pt x="18915" y="554900"/>
                  <a:pt x="15323" y="563880"/>
                </a:cubicBezTo>
                <a:cubicBezTo>
                  <a:pt x="13831" y="567609"/>
                  <a:pt x="12783" y="571500"/>
                  <a:pt x="11513" y="575310"/>
                </a:cubicBezTo>
                <a:cubicBezTo>
                  <a:pt x="10243" y="585470"/>
                  <a:pt x="10186" y="595857"/>
                  <a:pt x="7703" y="605790"/>
                </a:cubicBezTo>
                <a:cubicBezTo>
                  <a:pt x="6325" y="611300"/>
                  <a:pt x="-851" y="615428"/>
                  <a:pt x="83" y="621030"/>
                </a:cubicBezTo>
                <a:cubicBezTo>
                  <a:pt x="836" y="625547"/>
                  <a:pt x="7703" y="626110"/>
                  <a:pt x="11513" y="628650"/>
                </a:cubicBezTo>
                <a:cubicBezTo>
                  <a:pt x="14053" y="632460"/>
                  <a:pt x="18454" y="635552"/>
                  <a:pt x="19133" y="640080"/>
                </a:cubicBezTo>
                <a:cubicBezTo>
                  <a:pt x="29780" y="711060"/>
                  <a:pt x="1200" y="697602"/>
                  <a:pt x="34373" y="708660"/>
                </a:cubicBezTo>
                <a:cubicBezTo>
                  <a:pt x="38183" y="712470"/>
                  <a:pt x="42354" y="715951"/>
                  <a:pt x="45803" y="720090"/>
                </a:cubicBezTo>
                <a:cubicBezTo>
                  <a:pt x="48734" y="723608"/>
                  <a:pt x="48906" y="732273"/>
                  <a:pt x="53423" y="731520"/>
                </a:cubicBezTo>
                <a:cubicBezTo>
                  <a:pt x="60509" y="730339"/>
                  <a:pt x="63910" y="721667"/>
                  <a:pt x="68663" y="716280"/>
                </a:cubicBezTo>
                <a:cubicBezTo>
                  <a:pt x="82972" y="700063"/>
                  <a:pt x="93431" y="679936"/>
                  <a:pt x="110573" y="666750"/>
                </a:cubicBezTo>
                <a:cubicBezTo>
                  <a:pt x="127083" y="654050"/>
                  <a:pt x="142772" y="640204"/>
                  <a:pt x="160103" y="628650"/>
                </a:cubicBezTo>
                <a:cubicBezTo>
                  <a:pt x="163913" y="626110"/>
                  <a:pt x="167281" y="622731"/>
                  <a:pt x="171533" y="621030"/>
                </a:cubicBezTo>
                <a:cubicBezTo>
                  <a:pt x="180117" y="617596"/>
                  <a:pt x="189347" y="616067"/>
                  <a:pt x="198203" y="613410"/>
                </a:cubicBezTo>
                <a:cubicBezTo>
                  <a:pt x="202050" y="612256"/>
                  <a:pt x="205873" y="611010"/>
                  <a:pt x="209633" y="609600"/>
                </a:cubicBezTo>
                <a:cubicBezTo>
                  <a:pt x="216037" y="607199"/>
                  <a:pt x="222433" y="604758"/>
                  <a:pt x="228683" y="601980"/>
                </a:cubicBezTo>
                <a:cubicBezTo>
                  <a:pt x="233873" y="599673"/>
                  <a:pt x="238444" y="595854"/>
                  <a:pt x="243923" y="594360"/>
                </a:cubicBezTo>
                <a:cubicBezTo>
                  <a:pt x="252587" y="591997"/>
                  <a:pt x="261735" y="592026"/>
                  <a:pt x="270593" y="590550"/>
                </a:cubicBezTo>
                <a:cubicBezTo>
                  <a:pt x="280021" y="588979"/>
                  <a:pt x="295293" y="585670"/>
                  <a:pt x="304883" y="582930"/>
                </a:cubicBezTo>
                <a:cubicBezTo>
                  <a:pt x="343935" y="571772"/>
                  <a:pt x="346818" y="569045"/>
                  <a:pt x="388703" y="560070"/>
                </a:cubicBezTo>
                <a:lnTo>
                  <a:pt x="442043" y="548640"/>
                </a:lnTo>
                <a:cubicBezTo>
                  <a:pt x="475570" y="541935"/>
                  <a:pt x="454088" y="548435"/>
                  <a:pt x="476333" y="541020"/>
                </a:cubicBezTo>
                <a:cubicBezTo>
                  <a:pt x="477603" y="537210"/>
                  <a:pt x="477634" y="532726"/>
                  <a:pt x="480143" y="529590"/>
                </a:cubicBezTo>
                <a:cubicBezTo>
                  <a:pt x="485514" y="522876"/>
                  <a:pt x="504870" y="516651"/>
                  <a:pt x="510623" y="514350"/>
                </a:cubicBezTo>
                <a:cubicBezTo>
                  <a:pt x="511893" y="508000"/>
                  <a:pt x="510841" y="500688"/>
                  <a:pt x="514433" y="495300"/>
                </a:cubicBezTo>
                <a:cubicBezTo>
                  <a:pt x="516661" y="491958"/>
                  <a:pt x="523023" y="494330"/>
                  <a:pt x="525863" y="491490"/>
                </a:cubicBezTo>
                <a:cubicBezTo>
                  <a:pt x="528703" y="488650"/>
                  <a:pt x="528403" y="483870"/>
                  <a:pt x="529673" y="480060"/>
                </a:cubicBezTo>
                <a:cubicBezTo>
                  <a:pt x="516412" y="460169"/>
                  <a:pt x="525848" y="477466"/>
                  <a:pt x="518243" y="449580"/>
                </a:cubicBezTo>
                <a:cubicBezTo>
                  <a:pt x="516130" y="441831"/>
                  <a:pt x="516303" y="432400"/>
                  <a:pt x="510623" y="426720"/>
                </a:cubicBezTo>
                <a:lnTo>
                  <a:pt x="499193" y="415290"/>
                </a:lnTo>
                <a:cubicBezTo>
                  <a:pt x="497923" y="410210"/>
                  <a:pt x="496888" y="405066"/>
                  <a:pt x="495383" y="400050"/>
                </a:cubicBezTo>
                <a:cubicBezTo>
                  <a:pt x="493075" y="392357"/>
                  <a:pt x="489569" y="385016"/>
                  <a:pt x="487763" y="377190"/>
                </a:cubicBezTo>
                <a:cubicBezTo>
                  <a:pt x="485744" y="368440"/>
                  <a:pt x="486533" y="359122"/>
                  <a:pt x="483953" y="350520"/>
                </a:cubicBezTo>
                <a:cubicBezTo>
                  <a:pt x="475066" y="320898"/>
                  <a:pt x="461969" y="292627"/>
                  <a:pt x="453473" y="262890"/>
                </a:cubicBezTo>
                <a:cubicBezTo>
                  <a:pt x="438825" y="211623"/>
                  <a:pt x="453346" y="256244"/>
                  <a:pt x="438233" y="220980"/>
                </a:cubicBezTo>
                <a:cubicBezTo>
                  <a:pt x="436651" y="217289"/>
                  <a:pt x="436932" y="212686"/>
                  <a:pt x="434423" y="209550"/>
                </a:cubicBezTo>
                <a:cubicBezTo>
                  <a:pt x="431562" y="205974"/>
                  <a:pt x="426803" y="204470"/>
                  <a:pt x="422993" y="201930"/>
                </a:cubicBezTo>
                <a:cubicBezTo>
                  <a:pt x="417913" y="194310"/>
                  <a:pt x="412297" y="187021"/>
                  <a:pt x="407753" y="179070"/>
                </a:cubicBezTo>
                <a:cubicBezTo>
                  <a:pt x="402673" y="170180"/>
                  <a:pt x="398106" y="160976"/>
                  <a:pt x="392513" y="152400"/>
                </a:cubicBezTo>
                <a:cubicBezTo>
                  <a:pt x="379043" y="131745"/>
                  <a:pt x="359761" y="114335"/>
                  <a:pt x="350603" y="91440"/>
                </a:cubicBezTo>
                <a:cubicBezTo>
                  <a:pt x="343939" y="74780"/>
                  <a:pt x="339252" y="60517"/>
                  <a:pt x="327743" y="45720"/>
                </a:cubicBezTo>
                <a:cubicBezTo>
                  <a:pt x="324932" y="42106"/>
                  <a:pt x="320409" y="40148"/>
                  <a:pt x="316313" y="38100"/>
                </a:cubicBezTo>
                <a:cubicBezTo>
                  <a:pt x="312721" y="36304"/>
                  <a:pt x="308745" y="35393"/>
                  <a:pt x="304883" y="34290"/>
                </a:cubicBezTo>
                <a:cubicBezTo>
                  <a:pt x="283885" y="28291"/>
                  <a:pt x="282989" y="29741"/>
                  <a:pt x="255353" y="26670"/>
                </a:cubicBezTo>
                <a:cubicBezTo>
                  <a:pt x="241130" y="5335"/>
                  <a:pt x="256161" y="21859"/>
                  <a:pt x="224873" y="11430"/>
                </a:cubicBezTo>
                <a:cubicBezTo>
                  <a:pt x="220529" y="9982"/>
                  <a:pt x="217539" y="5858"/>
                  <a:pt x="213443" y="3810"/>
                </a:cubicBezTo>
                <a:cubicBezTo>
                  <a:pt x="209851" y="2014"/>
                  <a:pt x="205823" y="1270"/>
                  <a:pt x="202013" y="0"/>
                </a:cubicBezTo>
                <a:cubicBezTo>
                  <a:pt x="199473" y="3810"/>
                  <a:pt x="196197" y="7221"/>
                  <a:pt x="194393" y="11430"/>
                </a:cubicBezTo>
                <a:cubicBezTo>
                  <a:pt x="192330" y="16243"/>
                  <a:pt x="192022" y="21635"/>
                  <a:pt x="190583" y="26670"/>
                </a:cubicBezTo>
                <a:cubicBezTo>
                  <a:pt x="189480" y="30532"/>
                  <a:pt x="188043" y="34290"/>
                  <a:pt x="186773" y="38100"/>
                </a:cubicBezTo>
                <a:cubicBezTo>
                  <a:pt x="189313" y="41910"/>
                  <a:pt x="193937" y="44974"/>
                  <a:pt x="194393" y="49530"/>
                </a:cubicBezTo>
                <a:cubicBezTo>
                  <a:pt x="197389" y="79489"/>
                  <a:pt x="188857" y="75451"/>
                  <a:pt x="171533" y="95250"/>
                </a:cubicBezTo>
                <a:cubicBezTo>
                  <a:pt x="168518" y="98696"/>
                  <a:pt x="166844" y="103162"/>
                  <a:pt x="163913" y="106680"/>
                </a:cubicBezTo>
                <a:cubicBezTo>
                  <a:pt x="154746" y="117681"/>
                  <a:pt x="152292" y="118238"/>
                  <a:pt x="141053" y="125730"/>
                </a:cubicBezTo>
                <a:cubicBezTo>
                  <a:pt x="131994" y="152908"/>
                  <a:pt x="144839" y="120050"/>
                  <a:pt x="125813" y="148590"/>
                </a:cubicBezTo>
                <a:cubicBezTo>
                  <a:pt x="113418" y="167183"/>
                  <a:pt x="132368" y="153465"/>
                  <a:pt x="114383" y="171450"/>
                </a:cubicBezTo>
                <a:cubicBezTo>
                  <a:pt x="101896" y="183937"/>
                  <a:pt x="102953" y="182495"/>
                  <a:pt x="102953" y="175260"/>
                </a:cubicBezTo>
                <a:lnTo>
                  <a:pt x="198203" y="9144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83CC41-E989-49B6-ADFD-B725CD4CA3BF}"/>
              </a:ext>
            </a:extLst>
          </p:cNvPr>
          <p:cNvCxnSpPr>
            <a:cxnSpLocks/>
          </p:cNvCxnSpPr>
          <p:nvPr/>
        </p:nvCxnSpPr>
        <p:spPr>
          <a:xfrm>
            <a:off x="8289224" y="1825625"/>
            <a:ext cx="79264" cy="313051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AC4DB-C775-41A8-939C-E7FF69C96194}"/>
              </a:ext>
            </a:extLst>
          </p:cNvPr>
          <p:cNvSpPr txBox="1"/>
          <p:nvPr/>
        </p:nvSpPr>
        <p:spPr>
          <a:xfrm rot="16200000">
            <a:off x="6403492" y="49138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5930A3-BF54-418E-87D4-A75ABC85AD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"/>
          <a:stretch/>
        </p:blipFill>
        <p:spPr>
          <a:xfrm>
            <a:off x="9864202" y="4179027"/>
            <a:ext cx="2327798" cy="2050742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1809285-3C5E-43A6-B332-70E80A03CC79}"/>
              </a:ext>
            </a:extLst>
          </p:cNvPr>
          <p:cNvCxnSpPr>
            <a:cxnSpLocks/>
          </p:cNvCxnSpPr>
          <p:nvPr/>
        </p:nvCxnSpPr>
        <p:spPr>
          <a:xfrm flipV="1">
            <a:off x="8788355" y="5379870"/>
            <a:ext cx="1909800" cy="2377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CCC938-6B73-4E61-9D77-B9256ED7D179}"/>
              </a:ext>
            </a:extLst>
          </p:cNvPr>
          <p:cNvSpPr txBox="1"/>
          <p:nvPr/>
        </p:nvSpPr>
        <p:spPr>
          <a:xfrm>
            <a:off x="8788355" y="5590613"/>
            <a:ext cx="10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BA82BB-577C-4437-9D4A-3A465BFCD137}"/>
              </a:ext>
            </a:extLst>
          </p:cNvPr>
          <p:cNvSpPr txBox="1"/>
          <p:nvPr/>
        </p:nvSpPr>
        <p:spPr>
          <a:xfrm>
            <a:off x="9842401" y="3852049"/>
            <a:ext cx="444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 Connectivity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8D02E-0C2A-4B2C-B3B0-1B3E5AFECF5A}"/>
              </a:ext>
            </a:extLst>
          </p:cNvPr>
          <p:cNvSpPr txBox="1"/>
          <p:nvPr/>
        </p:nvSpPr>
        <p:spPr>
          <a:xfrm>
            <a:off x="10763720" y="6045103"/>
            <a:ext cx="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ROI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F5BEAF6-72E0-4ED1-9AFF-917157E5B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669"/>
          <a:stretch/>
        </p:blipFill>
        <p:spPr>
          <a:xfrm>
            <a:off x="12031247" y="4390355"/>
            <a:ext cx="69070" cy="14857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E0B676-70D2-4CB2-8557-26515446774A}"/>
              </a:ext>
            </a:extLst>
          </p:cNvPr>
          <p:cNvSpPr txBox="1"/>
          <p:nvPr/>
        </p:nvSpPr>
        <p:spPr>
          <a:xfrm>
            <a:off x="11881688" y="5772107"/>
            <a:ext cx="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300738-0229-4396-9038-959F448689B8}"/>
              </a:ext>
            </a:extLst>
          </p:cNvPr>
          <p:cNvSpPr txBox="1"/>
          <p:nvPr/>
        </p:nvSpPr>
        <p:spPr>
          <a:xfrm>
            <a:off x="11851208" y="4112098"/>
            <a:ext cx="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0B1E1C-E919-49AB-AC95-160B9021C78C}"/>
              </a:ext>
            </a:extLst>
          </p:cNvPr>
          <p:cNvSpPr/>
          <p:nvPr/>
        </p:nvSpPr>
        <p:spPr>
          <a:xfrm>
            <a:off x="10763720" y="6488668"/>
            <a:ext cx="1473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Kashyap 2019</a:t>
            </a:r>
          </a:p>
        </p:txBody>
      </p:sp>
    </p:spTree>
    <p:extLst>
      <p:ext uri="{BB962C8B-B14F-4D97-AF65-F5344CB8AC3E}">
        <p14:creationId xmlns:p14="http://schemas.microsoft.com/office/powerpoint/2010/main" val="24560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F15F-32E6-453B-88E7-246E8206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0" y="-79169"/>
            <a:ext cx="11353799" cy="1325563"/>
          </a:xfrm>
        </p:spPr>
        <p:txBody>
          <a:bodyPr/>
          <a:lstStyle/>
          <a:p>
            <a:r>
              <a:rPr lang="en-US" dirty="0"/>
              <a:t>Brain Network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8971-9CB6-496F-972F-B6088CE3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99" y="970599"/>
            <a:ext cx="11353800" cy="908697"/>
          </a:xfrm>
        </p:spPr>
        <p:txBody>
          <a:bodyPr/>
          <a:lstStyle/>
          <a:p>
            <a:r>
              <a:rPr lang="en-US" dirty="0"/>
              <a:t>Brain Network Models (BNM) express the change in activity of one ROI with respect to 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5AB1FB-506E-4751-92E9-62869A97B9F6}"/>
                  </a:ext>
                </a:extLst>
              </p:cNvPr>
              <p:cNvSpPr/>
              <p:nvPr/>
            </p:nvSpPr>
            <p:spPr>
              <a:xfrm>
                <a:off x="339200" y="1793837"/>
                <a:ext cx="11513602" cy="4755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𝑁𝑒𝑖𝑔h𝑏𝑜𝑟𝑠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𝐸𝑥𝑡𝑒𝑟𝑛𝑎𝑙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𝐼𝑛𝑝𝑢𝑡𝑠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3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State variable representing activity from a single ROI (</a:t>
                </a:r>
                <a:r>
                  <a:rPr lang="en-US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i.e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Firing Rate, Excitatory/Inhibitory currents 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Properties of the fiber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i.e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# of fibers between them, length of the fiber)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 - the function on how two ROI interreact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External stimulus (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i.e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Visual/ Sensory Motor/ Auditory …)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Properties of the fiber between stimulus </a:t>
                </a:r>
                <a:r>
                  <a:rPr 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ROI </a:t>
                </a:r>
                <a:r>
                  <a:rPr lang="en-US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i.e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thalamic tracts into specific regions such as V1)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 – the function on how the stimulus interacts with the ROI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5AB1FB-506E-4751-92E9-62869A97B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00" y="1793837"/>
                <a:ext cx="11513602" cy="4755789"/>
              </a:xfrm>
              <a:prstGeom prst="rect">
                <a:avLst/>
              </a:prstGeom>
              <a:blipFill>
                <a:blip r:embed="rId2"/>
                <a:stretch>
                  <a:fillRect l="-477" b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46D6F4-D466-4437-A271-FBA3B2CD60C0}"/>
              </a:ext>
            </a:extLst>
          </p:cNvPr>
          <p:cNvCxnSpPr>
            <a:cxnSpLocks/>
          </p:cNvCxnSpPr>
          <p:nvPr/>
        </p:nvCxnSpPr>
        <p:spPr>
          <a:xfrm flipV="1">
            <a:off x="1664208" y="2404233"/>
            <a:ext cx="594360" cy="9150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F91D01-90A5-4AD7-9097-91CD23AE62DC}"/>
              </a:ext>
            </a:extLst>
          </p:cNvPr>
          <p:cNvSpPr txBox="1"/>
          <p:nvPr/>
        </p:nvSpPr>
        <p:spPr>
          <a:xfrm>
            <a:off x="491640" y="3212068"/>
            <a:ext cx="444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Activity due to the Network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B52609-A235-452D-A713-3908E7A857E6}"/>
              </a:ext>
            </a:extLst>
          </p:cNvPr>
          <p:cNvCxnSpPr>
            <a:cxnSpLocks/>
          </p:cNvCxnSpPr>
          <p:nvPr/>
        </p:nvCxnSpPr>
        <p:spPr>
          <a:xfrm flipH="1" flipV="1">
            <a:off x="6949440" y="2974182"/>
            <a:ext cx="1929384" cy="270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23660B-0F71-4992-8135-070689A0CE9C}"/>
              </a:ext>
            </a:extLst>
          </p:cNvPr>
          <p:cNvSpPr txBox="1"/>
          <p:nvPr/>
        </p:nvSpPr>
        <p:spPr>
          <a:xfrm>
            <a:off x="7558479" y="3198090"/>
            <a:ext cx="444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Activity due to External Inputs</a:t>
            </a:r>
          </a:p>
        </p:txBody>
      </p:sp>
    </p:spTree>
    <p:extLst>
      <p:ext uri="{BB962C8B-B14F-4D97-AF65-F5344CB8AC3E}">
        <p14:creationId xmlns:p14="http://schemas.microsoft.com/office/powerpoint/2010/main" val="48059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3633-6B68-45C5-852E-5C19681B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Use Feedforward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AD765C-180B-4C9B-86C7-932384F1B13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5108" y="1825624"/>
                <a:ext cx="4216892" cy="398200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Neural Mass Models represent easiest transition of activity: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Rewrite as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∀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constraints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∀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AD765C-180B-4C9B-86C7-932384F1B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5108" y="1825624"/>
                <a:ext cx="4216892" cy="3982007"/>
              </a:xfrm>
              <a:blipFill>
                <a:blip r:embed="rId2"/>
                <a:stretch>
                  <a:fillRect l="-1590" t="-3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AF4B469-E1FC-46F2-878A-B2DAE486ADAF}"/>
              </a:ext>
            </a:extLst>
          </p:cNvPr>
          <p:cNvPicPr/>
          <p:nvPr/>
        </p:nvPicPr>
        <p:blipFill rotWithShape="1">
          <a:blip r:embed="rId3"/>
          <a:srcRect l="66253" t="11567"/>
          <a:stretch/>
        </p:blipFill>
        <p:spPr>
          <a:xfrm>
            <a:off x="4700875" y="1857713"/>
            <a:ext cx="3811029" cy="3307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833D8-629D-4A9D-AB23-C2A6026C6C25}"/>
              </a:ext>
            </a:extLst>
          </p:cNvPr>
          <p:cNvSpPr txBox="1"/>
          <p:nvPr/>
        </p:nvSpPr>
        <p:spPr>
          <a:xfrm>
            <a:off x="5794572" y="5009012"/>
            <a:ext cx="209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Lengths between ROI in 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6A3BF-A3C1-4699-A06E-EB24E07E3271}"/>
              </a:ext>
            </a:extLst>
          </p:cNvPr>
          <p:cNvSpPr txBox="1"/>
          <p:nvPr/>
        </p:nvSpPr>
        <p:spPr>
          <a:xfrm>
            <a:off x="5794572" y="1625568"/>
            <a:ext cx="1967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Structural 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2FD54-497F-4891-8D89-A295300D2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10"/>
          <a:stretch/>
        </p:blipFill>
        <p:spPr>
          <a:xfrm>
            <a:off x="8640779" y="1625568"/>
            <a:ext cx="3357407" cy="1833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B0803-7438-426C-9129-34C3980D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268" y="3511433"/>
            <a:ext cx="2124075" cy="666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106FB-2F6F-4C77-B223-67015544C2A2}"/>
              </a:ext>
            </a:extLst>
          </p:cNvPr>
          <p:cNvSpPr txBox="1"/>
          <p:nvPr/>
        </p:nvSpPr>
        <p:spPr>
          <a:xfrm>
            <a:off x="10256429" y="6500219"/>
            <a:ext cx="196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Kashyap 2020 prep</a:t>
            </a:r>
          </a:p>
        </p:txBody>
      </p:sp>
    </p:spTree>
    <p:extLst>
      <p:ext uri="{BB962C8B-B14F-4D97-AF65-F5344CB8AC3E}">
        <p14:creationId xmlns:p14="http://schemas.microsoft.com/office/powerpoint/2010/main" val="211834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3F4F16-1E76-48A6-83E8-E69E3D310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3480" y="173114"/>
            <a:ext cx="11008310" cy="6511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82884-0E68-432A-9A0D-B22226466A88}"/>
              </a:ext>
            </a:extLst>
          </p:cNvPr>
          <p:cNvSpPr txBox="1"/>
          <p:nvPr/>
        </p:nvSpPr>
        <p:spPr>
          <a:xfrm>
            <a:off x="10256429" y="6500219"/>
            <a:ext cx="196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Kashyap 2020 prep</a:t>
            </a:r>
          </a:p>
        </p:txBody>
      </p:sp>
    </p:spTree>
    <p:extLst>
      <p:ext uri="{BB962C8B-B14F-4D97-AF65-F5344CB8AC3E}">
        <p14:creationId xmlns:p14="http://schemas.microsoft.com/office/powerpoint/2010/main" val="353339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F00F-2DA9-47DE-ADE4-FF2F0646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0" y="179838"/>
            <a:ext cx="11439617" cy="1325563"/>
          </a:xfrm>
        </p:spPr>
        <p:txBody>
          <a:bodyPr/>
          <a:lstStyle/>
          <a:p>
            <a:r>
              <a:rPr lang="en-US" dirty="0"/>
              <a:t>Example 2: Use Neural ODE to learn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E00C1-EEF9-43B8-9A05-97D5E8A3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9" y="1886864"/>
            <a:ext cx="3319509" cy="4131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4A496-CBDE-4505-AAB5-552EAEB6F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3" t="163" r="143" b="-254"/>
          <a:stretch/>
        </p:blipFill>
        <p:spPr>
          <a:xfrm>
            <a:off x="5237824" y="1601807"/>
            <a:ext cx="6261717" cy="47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0B6-0F5F-4C18-B62D-3DCE7410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-181983"/>
            <a:ext cx="10515600" cy="1325563"/>
          </a:xfrm>
        </p:spPr>
        <p:txBody>
          <a:bodyPr/>
          <a:lstStyle/>
          <a:p>
            <a:r>
              <a:rPr lang="en-US" dirty="0"/>
              <a:t>Null Models with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8A3D0-AB32-4ED3-9237-CA33593C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159" y="854640"/>
            <a:ext cx="10515600" cy="1615416"/>
          </a:xfrm>
        </p:spPr>
        <p:txBody>
          <a:bodyPr>
            <a:normAutofit/>
          </a:bodyPr>
          <a:lstStyle/>
          <a:p>
            <a:r>
              <a:rPr lang="en-US" dirty="0"/>
              <a:t>Test 3 different models (varying only structural matrix: estimate of the structural matrix through DTI, identity matrix (null model), a random matrix (counterfactual hypothesis):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7A800-02D8-4CFE-8D69-F1BEEABB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302" y="2408994"/>
            <a:ext cx="2797209" cy="277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604A5-09B0-47C4-BB38-3B68F7C6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034" y="2505528"/>
            <a:ext cx="3461560" cy="2721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9238C-970C-48CD-BD67-99FB1B7F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830" y="2370283"/>
            <a:ext cx="3461560" cy="288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2E65F-2EA8-4C46-9B3E-0E9E5DC1F7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39"/>
          <a:stretch/>
        </p:blipFill>
        <p:spPr>
          <a:xfrm>
            <a:off x="3718511" y="2629787"/>
            <a:ext cx="467319" cy="233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F7383-3CC9-4E21-960C-AB391D12A100}"/>
              </a:ext>
            </a:extLst>
          </p:cNvPr>
          <p:cNvSpPr txBox="1"/>
          <p:nvPr/>
        </p:nvSpPr>
        <p:spPr>
          <a:xfrm>
            <a:off x="1111028" y="2069562"/>
            <a:ext cx="281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F769D-0506-45E5-B616-FCA89616E9B2}"/>
              </a:ext>
            </a:extLst>
          </p:cNvPr>
          <p:cNvSpPr txBox="1"/>
          <p:nvPr/>
        </p:nvSpPr>
        <p:spPr>
          <a:xfrm>
            <a:off x="4484808" y="2070276"/>
            <a:ext cx="286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Identity (Null Model)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4B8B9F-173F-4F4F-BF90-582F4EACE3A3}"/>
              </a:ext>
            </a:extLst>
          </p:cNvPr>
          <p:cNvSpPr txBox="1"/>
          <p:nvPr/>
        </p:nvSpPr>
        <p:spPr>
          <a:xfrm>
            <a:off x="8430445" y="2069563"/>
            <a:ext cx="2175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Random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82E423-0182-4A01-9A22-42BDB39FAB6C}"/>
                  </a:ext>
                </a:extLst>
              </p:cNvPr>
              <p:cNvSpPr/>
              <p:nvPr/>
            </p:nvSpPr>
            <p:spPr>
              <a:xfrm>
                <a:off x="132080" y="5325116"/>
                <a:ext cx="7975517" cy="1801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0" i="1" dirty="0">
                    <a:latin typeface="Cambria Math" panose="02040503050406030204" pitchFamily="18" charset="0"/>
                  </a:rPr>
                  <a:t>	RNN: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𝑆𝑡𝑎𝑐𝑘𝑒𝑑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𝐵𝑁𝑀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Null model (RNN only) is when BNM[x[n]] = 0 for all x[n]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82E423-0182-4A01-9A22-42BDB39FA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5325116"/>
                <a:ext cx="7975517" cy="1801840"/>
              </a:xfrm>
              <a:prstGeom prst="rect">
                <a:avLst/>
              </a:prstGeom>
              <a:blipFill>
                <a:blip r:embed="rId6"/>
                <a:stretch>
                  <a:fillRect l="-688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8DD7508-6382-40C8-B2E4-3630C514F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1932" y="5448823"/>
            <a:ext cx="2947988" cy="517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2EF24-D740-48BF-8511-EA6D1610E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2255" y="5906794"/>
            <a:ext cx="2472939" cy="7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2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BE31B-249F-40C1-9D7B-99F43A0A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45" y="2118240"/>
            <a:ext cx="4762500" cy="3028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41074-A3AA-46A7-B67F-01D531071820}"/>
              </a:ext>
            </a:extLst>
          </p:cNvPr>
          <p:cNvSpPr txBox="1">
            <a:spLocks/>
          </p:cNvSpPr>
          <p:nvPr/>
        </p:nvSpPr>
        <p:spPr>
          <a:xfrm>
            <a:off x="353463" y="247333"/>
            <a:ext cx="119243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ODE outperform Null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B5684-E462-4A77-AC3E-DA506E41F3D3}"/>
              </a:ext>
            </a:extLst>
          </p:cNvPr>
          <p:cNvSpPr txBox="1"/>
          <p:nvPr/>
        </p:nvSpPr>
        <p:spPr>
          <a:xfrm>
            <a:off x="7333982" y="5035806"/>
            <a:ext cx="175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Prediction at 2.16 sec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A05C2-F6D2-49DF-891A-A4489202A5A9}"/>
              </a:ext>
            </a:extLst>
          </p:cNvPr>
          <p:cNvSpPr txBox="1"/>
          <p:nvPr/>
        </p:nvSpPr>
        <p:spPr>
          <a:xfrm>
            <a:off x="9420792" y="5035806"/>
            <a:ext cx="1660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Prediction at 2.2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89704-D27B-40ED-A999-6141834DA614}"/>
              </a:ext>
            </a:extLst>
          </p:cNvPr>
          <p:cNvSpPr txBox="1"/>
          <p:nvPr/>
        </p:nvSpPr>
        <p:spPr>
          <a:xfrm>
            <a:off x="8856482" y="5606533"/>
            <a:ext cx="313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660 trials for each test category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2E4E2-F3BC-4DA5-9807-19EEC6D563E5}"/>
              </a:ext>
            </a:extLst>
          </p:cNvPr>
          <p:cNvSpPr txBox="1"/>
          <p:nvPr/>
        </p:nvSpPr>
        <p:spPr>
          <a:xfrm>
            <a:off x="7502500" y="1806795"/>
            <a:ext cx="336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across unseen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1B4976-08BF-43BA-B574-1557A245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70" y="1930683"/>
            <a:ext cx="40767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CC53-62C2-46EB-AB8A-360858FC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24" y="2535671"/>
            <a:ext cx="1893338" cy="23566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7DF981-C33B-401D-88DA-CF4D5E83FC57}"/>
              </a:ext>
            </a:extLst>
          </p:cNvPr>
          <p:cNvSpPr txBox="1"/>
          <p:nvPr/>
        </p:nvSpPr>
        <p:spPr>
          <a:xfrm>
            <a:off x="10426335" y="6426001"/>
            <a:ext cx="147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Kashyap 2020</a:t>
            </a:r>
          </a:p>
        </p:txBody>
      </p:sp>
    </p:spTree>
    <p:extLst>
      <p:ext uri="{BB962C8B-B14F-4D97-AF65-F5344CB8AC3E}">
        <p14:creationId xmlns:p14="http://schemas.microsoft.com/office/powerpoint/2010/main" val="331293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BF6C-FF0C-474B-BEF5-7F7A45D43FD7}"/>
              </a:ext>
            </a:extLst>
          </p:cNvPr>
          <p:cNvSpPr txBox="1">
            <a:spLocks/>
          </p:cNvSpPr>
          <p:nvPr/>
        </p:nvSpPr>
        <p:spPr>
          <a:xfrm>
            <a:off x="290924" y="1199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E5B50-9DAA-42E5-BD67-39AB5214B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10"/>
          <a:stretch/>
        </p:blipFill>
        <p:spPr>
          <a:xfrm>
            <a:off x="7798293" y="853968"/>
            <a:ext cx="3357407" cy="1833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9F949-A3D6-43F2-8310-C64623E1BD70}"/>
              </a:ext>
            </a:extLst>
          </p:cNvPr>
          <p:cNvSpPr txBox="1"/>
          <p:nvPr/>
        </p:nvSpPr>
        <p:spPr>
          <a:xfrm>
            <a:off x="8403190" y="861844"/>
            <a:ext cx="14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Feed Forward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FC9F0-CB6F-4F73-A54A-1179B524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36" y="2761268"/>
            <a:ext cx="5016717" cy="1730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BDC1D-974C-41BF-9EE8-07220D43BB01}"/>
              </a:ext>
            </a:extLst>
          </p:cNvPr>
          <p:cNvSpPr txBox="1"/>
          <p:nvPr/>
        </p:nvSpPr>
        <p:spPr>
          <a:xfrm>
            <a:off x="8503217" y="2576602"/>
            <a:ext cx="128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Neural 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035FC-B361-463C-A7EB-30BE8A5A9E14}"/>
              </a:ext>
            </a:extLst>
          </p:cNvPr>
          <p:cNvSpPr txBox="1"/>
          <p:nvPr/>
        </p:nvSpPr>
        <p:spPr>
          <a:xfrm>
            <a:off x="8715248" y="451017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SINDy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13757E-87F1-40FD-8F4A-BA680EB5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50" y="4847150"/>
            <a:ext cx="4615769" cy="17300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AD3468-8EBE-4FA9-9F56-3B7B139643CF}"/>
              </a:ext>
            </a:extLst>
          </p:cNvPr>
          <p:cNvSpPr txBox="1">
            <a:spLocks/>
          </p:cNvSpPr>
          <p:nvPr/>
        </p:nvSpPr>
        <p:spPr>
          <a:xfrm>
            <a:off x="290924" y="1231176"/>
            <a:ext cx="6285390" cy="5569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Feed Forward Regression estimates parameters of a given model (ex. Network structure given model on how neural populations interact as a function of structure)</a:t>
            </a:r>
          </a:p>
          <a:p>
            <a:r>
              <a:rPr lang="en-US" dirty="0"/>
              <a:t>Neural ODE estimates the manifold of all trajectories via piecewise integration of a model (ex. Can predict how the system should evolve)</a:t>
            </a:r>
          </a:p>
          <a:p>
            <a:r>
              <a:rPr lang="en-US" dirty="0" err="1"/>
              <a:t>SINDy</a:t>
            </a:r>
            <a:r>
              <a:rPr lang="en-US" dirty="0"/>
              <a:t> does both, estimates the model as a function and gives a model on how the system should evolve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5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47D9-71EA-4DDF-A7FA-78704652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72"/>
            <a:ext cx="10515600" cy="1325563"/>
          </a:xfrm>
        </p:spPr>
        <p:txBody>
          <a:bodyPr/>
          <a:lstStyle/>
          <a:p>
            <a:r>
              <a:rPr lang="en-US" dirty="0"/>
              <a:t>Recap find F: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211DC-639B-454E-836B-51B577CF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10"/>
          <a:stretch/>
        </p:blipFill>
        <p:spPr>
          <a:xfrm>
            <a:off x="-155510" y="1869403"/>
            <a:ext cx="3357407" cy="183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4E622-DAC4-4A11-847F-90752D28F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031" y="1330864"/>
            <a:ext cx="4149200" cy="3055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69EF1-27A4-4320-8DF2-E1D1F2E0FA84}"/>
              </a:ext>
            </a:extLst>
          </p:cNvPr>
          <p:cNvSpPr txBox="1"/>
          <p:nvPr/>
        </p:nvSpPr>
        <p:spPr>
          <a:xfrm>
            <a:off x="502653" y="1540848"/>
            <a:ext cx="14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Feed Forward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C5947-2A32-45AA-B80E-7C72C0A2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29" y="4393168"/>
            <a:ext cx="1693609" cy="321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2E2B3-449E-4371-B650-DA2B1D7E0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11" y="4311619"/>
            <a:ext cx="1423823" cy="492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07DDA-D7E9-4898-ACE4-965E1545F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79" y="3755268"/>
            <a:ext cx="2124075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7D5C0E-232A-4055-99FD-5CA39E620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944" y="218144"/>
            <a:ext cx="1737376" cy="1076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8904BC-7F64-4783-BC55-957D79A3F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557" y="223586"/>
            <a:ext cx="3009162" cy="1071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6EF19-4626-4FA7-83C0-22F1A6036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956" y="201935"/>
            <a:ext cx="2440511" cy="1071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49205-44BB-4058-9D42-9CE7D165F3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003" y="5408001"/>
                <a:ext cx="2190380" cy="1099506"/>
              </a:xfrm>
            </p:spPr>
            <p:txBody>
              <a:bodyPr/>
              <a:lstStyle/>
              <a:p>
                <a:r>
                  <a:rPr lang="en-US" sz="1800" dirty="0"/>
                  <a:t>Guess for Model </a:t>
                </a:r>
                <a:r>
                  <a:rPr lang="en-US" sz="1800" dirty="0" err="1"/>
                  <a:t>i.e</a:t>
                </a:r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/>
                  <a:t> = Ax </a:t>
                </a:r>
              </a:p>
              <a:p>
                <a:r>
                  <a:rPr lang="en-US" sz="1800" dirty="0"/>
                  <a:t>Solve for A 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49205-44BB-4058-9D42-9CE7D165F3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003" y="5408001"/>
                <a:ext cx="2190380" cy="1099506"/>
              </a:xfrm>
              <a:blipFill>
                <a:blip r:embed="rId10"/>
                <a:stretch>
                  <a:fillRect l="-1667" t="-4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EB7E2D1-27ED-4B56-B7CD-FC3E8BB705FA}"/>
              </a:ext>
            </a:extLst>
          </p:cNvPr>
          <p:cNvSpPr/>
          <p:nvPr/>
        </p:nvSpPr>
        <p:spPr>
          <a:xfrm>
            <a:off x="3201897" y="5308678"/>
            <a:ext cx="3056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Approximates F, as a RNN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RNN for 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ODE for 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58B39-C94C-45DC-9A5B-E49D65C58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0493" y="3525826"/>
            <a:ext cx="1768597" cy="14243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537843-886C-494C-A19E-EF9AE3E7A951}"/>
              </a:ext>
            </a:extLst>
          </p:cNvPr>
          <p:cNvSpPr txBox="1"/>
          <p:nvPr/>
        </p:nvSpPr>
        <p:spPr>
          <a:xfrm>
            <a:off x="9072289" y="1412835"/>
            <a:ext cx="14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F03603-1222-47A7-9440-718A90B5CCEA}"/>
              </a:ext>
            </a:extLst>
          </p:cNvPr>
          <p:cNvSpPr/>
          <p:nvPr/>
        </p:nvSpPr>
        <p:spPr>
          <a:xfrm>
            <a:off x="6917524" y="5219090"/>
            <a:ext cx="2013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Reconstructs the input via a low dimensional subspace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EB8B77-BEAA-4FB7-B50C-B60DEF3E39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9231" y="1795737"/>
            <a:ext cx="5016717" cy="17300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D1D35E-23FB-4C1F-BD7B-FD64773C72E7}"/>
              </a:ext>
            </a:extLst>
          </p:cNvPr>
          <p:cNvSpPr/>
          <p:nvPr/>
        </p:nvSpPr>
        <p:spPr>
          <a:xfrm>
            <a:off x="9122310" y="5170178"/>
            <a:ext cx="2953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Examines Dynamics in a low dimensional subspace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Koopman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71911-DD5E-428B-B4C8-5CBDFC59E3A0}"/>
              </a:ext>
            </a:extLst>
          </p:cNvPr>
          <p:cNvSpPr txBox="1"/>
          <p:nvPr/>
        </p:nvSpPr>
        <p:spPr>
          <a:xfrm>
            <a:off x="11003854" y="647139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2019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49D38-1299-4B74-AF87-81074222CA80}"/>
              </a:ext>
            </a:extLst>
          </p:cNvPr>
          <p:cNvSpPr txBox="1"/>
          <p:nvPr/>
        </p:nvSpPr>
        <p:spPr>
          <a:xfrm>
            <a:off x="185782" y="4457710"/>
            <a:ext cx="14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Sjoberg 1994</a:t>
            </a:r>
          </a:p>
        </p:txBody>
      </p:sp>
    </p:spTree>
    <p:extLst>
      <p:ext uri="{BB962C8B-B14F-4D97-AF65-F5344CB8AC3E}">
        <p14:creationId xmlns:p14="http://schemas.microsoft.com/office/powerpoint/2010/main" val="332585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A858-2AEC-4015-95D3-EDDE011C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87643-8AF9-403A-A86B-1B94E537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7" y="120650"/>
            <a:ext cx="11258550" cy="6372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4D247-3DA7-4DFD-B1A6-BCF14EF8A762}"/>
              </a:ext>
            </a:extLst>
          </p:cNvPr>
          <p:cNvSpPr txBox="1"/>
          <p:nvPr/>
        </p:nvSpPr>
        <p:spPr>
          <a:xfrm>
            <a:off x="10721276" y="6488668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Brunton 2016</a:t>
            </a:r>
          </a:p>
        </p:txBody>
      </p:sp>
    </p:spTree>
    <p:extLst>
      <p:ext uri="{BB962C8B-B14F-4D97-AF65-F5344CB8AC3E}">
        <p14:creationId xmlns:p14="http://schemas.microsoft.com/office/powerpoint/2010/main" val="369848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B38E55-8067-4D58-A6E3-5DBA8222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72"/>
            <a:ext cx="10515600" cy="1325563"/>
          </a:xfrm>
        </p:spPr>
        <p:txBody>
          <a:bodyPr/>
          <a:lstStyle/>
          <a:p>
            <a:r>
              <a:rPr lang="en-US" dirty="0"/>
              <a:t>Koopman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76C08-F28E-43D7-8254-C2FB66E5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3" y="1522936"/>
            <a:ext cx="11526753" cy="3439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41FC2-C1AC-4E5A-AB28-B71418167DDA}"/>
              </a:ext>
            </a:extLst>
          </p:cNvPr>
          <p:cNvSpPr txBox="1"/>
          <p:nvPr/>
        </p:nvSpPr>
        <p:spPr>
          <a:xfrm>
            <a:off x="10721276" y="6488668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Brunton 2016</a:t>
            </a:r>
          </a:p>
        </p:txBody>
      </p:sp>
    </p:spTree>
    <p:extLst>
      <p:ext uri="{BB962C8B-B14F-4D97-AF65-F5344CB8AC3E}">
        <p14:creationId xmlns:p14="http://schemas.microsoft.com/office/powerpoint/2010/main" val="415576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2412-58B3-4686-8AD9-068660DD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53" y="-104900"/>
            <a:ext cx="10515600" cy="1325563"/>
          </a:xfrm>
        </p:spPr>
        <p:txBody>
          <a:bodyPr/>
          <a:lstStyle/>
          <a:p>
            <a:r>
              <a:rPr lang="en-US" dirty="0"/>
              <a:t>Traditional SINDY (use sparsity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6FF7-FAFD-480C-AB25-20822B56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22" y="1147179"/>
            <a:ext cx="8543463" cy="5613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8CC0F-85EB-490F-ACBA-6FBF1B83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7" y="2454259"/>
            <a:ext cx="1562100" cy="6000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850C1F-AFCA-44ED-85B0-027098D6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2" y="3117562"/>
            <a:ext cx="2190380" cy="205811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Use Sparsity on coefficients to solve</a:t>
            </a:r>
          </a:p>
          <a:p>
            <a:r>
              <a:rPr lang="en-US" sz="1800" dirty="0"/>
              <a:t>Estimates the Koopman space (ideally library would be infinite to be Koopman)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210B8-423D-477D-B591-C3264C6A09F6}"/>
              </a:ext>
            </a:extLst>
          </p:cNvPr>
          <p:cNvSpPr txBox="1"/>
          <p:nvPr/>
        </p:nvSpPr>
        <p:spPr>
          <a:xfrm>
            <a:off x="10721276" y="6488668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Brunton 2016</a:t>
            </a:r>
          </a:p>
        </p:txBody>
      </p:sp>
    </p:spTree>
    <p:extLst>
      <p:ext uri="{BB962C8B-B14F-4D97-AF65-F5344CB8AC3E}">
        <p14:creationId xmlns:p14="http://schemas.microsoft.com/office/powerpoint/2010/main" val="262382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7ECA-124C-422D-95E9-D5373D7C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9" y="-274067"/>
            <a:ext cx="10515600" cy="1325563"/>
          </a:xfrm>
        </p:spPr>
        <p:txBody>
          <a:bodyPr/>
          <a:lstStyle/>
          <a:p>
            <a:r>
              <a:rPr lang="en-US" dirty="0" err="1"/>
              <a:t>SINDy</a:t>
            </a:r>
            <a:r>
              <a:rPr lang="en-US" dirty="0"/>
              <a:t> Autoencoder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852FB8-8D47-49F8-8DF5-7F09BA7E3127}"/>
              </a:ext>
            </a:extLst>
          </p:cNvPr>
          <p:cNvGrpSpPr/>
          <p:nvPr/>
        </p:nvGrpSpPr>
        <p:grpSpPr>
          <a:xfrm>
            <a:off x="1997475" y="807869"/>
            <a:ext cx="9757183" cy="5708812"/>
            <a:chOff x="1778331" y="1051496"/>
            <a:chExt cx="9070805" cy="53764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DE47A-B61A-4A54-B04B-156656F48665}"/>
                </a:ext>
              </a:extLst>
            </p:cNvPr>
            <p:cNvGrpSpPr/>
            <p:nvPr/>
          </p:nvGrpSpPr>
          <p:grpSpPr>
            <a:xfrm>
              <a:off x="1778331" y="1051496"/>
              <a:ext cx="9070805" cy="5376407"/>
              <a:chOff x="1778331" y="1051496"/>
              <a:chExt cx="9070805" cy="53764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44E3DBA-FECF-4BAA-84E1-906004949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8331" y="1051496"/>
                <a:ext cx="9070805" cy="481568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CEB708-C73A-44BC-AE06-94B813B9C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784" y="5891315"/>
                <a:ext cx="1828800" cy="4476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C7213D-BECE-480C-B9E2-AF19C5D0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0888" y="5867176"/>
                <a:ext cx="3028950" cy="48577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9AAB4A0-B9C3-4BC5-AFDA-E7923F723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6882" y="5761153"/>
                <a:ext cx="2800350" cy="66675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C5A4C0-0941-4380-8FA8-9171AC4B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2869" y="4168949"/>
              <a:ext cx="3248025" cy="542925"/>
            </a:xfrm>
            <a:prstGeom prst="rect">
              <a:avLst/>
            </a:prstGeom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8F174B-162A-4DFB-ABFC-92210ABF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2" y="3117562"/>
            <a:ext cx="2190380" cy="205811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Use Sparsity on coefficients to solve</a:t>
            </a:r>
          </a:p>
          <a:p>
            <a:r>
              <a:rPr lang="en-US" sz="1800" dirty="0"/>
              <a:t>Estimates the Koopman space (ideally library would be infinite to be Koopman)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68AF7C-5676-4902-B934-EB3BA6F56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90" y="1615127"/>
            <a:ext cx="1562100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ECC344-4217-45C0-8EBE-EC53BFBB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125" y="2176791"/>
            <a:ext cx="934007" cy="390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F4E37-182B-4CBF-93A6-C3E6967E2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34" y="2494912"/>
            <a:ext cx="944397" cy="3577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908A4D-A752-4C7D-81FA-AE2F6927C837}"/>
              </a:ext>
            </a:extLst>
          </p:cNvPr>
          <p:cNvSpPr txBox="1"/>
          <p:nvPr/>
        </p:nvSpPr>
        <p:spPr>
          <a:xfrm>
            <a:off x="10614744" y="648195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Champion 2019</a:t>
            </a:r>
          </a:p>
        </p:txBody>
      </p:sp>
    </p:spTree>
    <p:extLst>
      <p:ext uri="{BB962C8B-B14F-4D97-AF65-F5344CB8AC3E}">
        <p14:creationId xmlns:p14="http://schemas.microsoft.com/office/powerpoint/2010/main" val="165640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9F6A-FC6D-4B2C-B933-DFE7F29A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92" y="2766218"/>
            <a:ext cx="11253186" cy="1325563"/>
          </a:xfrm>
        </p:spPr>
        <p:txBody>
          <a:bodyPr/>
          <a:lstStyle/>
          <a:p>
            <a:r>
              <a:rPr lang="en-US" dirty="0"/>
              <a:t>How do we Apply these tools in Neuroscience?</a:t>
            </a:r>
          </a:p>
        </p:txBody>
      </p:sp>
    </p:spTree>
    <p:extLst>
      <p:ext uri="{BB962C8B-B14F-4D97-AF65-F5344CB8AC3E}">
        <p14:creationId xmlns:p14="http://schemas.microsoft.com/office/powerpoint/2010/main" val="173905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F833-8E1B-430C-9584-3CA8359E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51" y="0"/>
            <a:ext cx="10515600" cy="1325563"/>
          </a:xfrm>
        </p:spPr>
        <p:txBody>
          <a:bodyPr/>
          <a:lstStyle/>
          <a:p>
            <a:r>
              <a:rPr lang="en-US" b="1" dirty="0"/>
              <a:t>What is Whole Brain Activity?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70AD-91FD-44EC-AF3E-682CEA36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1124288"/>
            <a:ext cx="6285390" cy="5569475"/>
          </a:xfrm>
        </p:spPr>
        <p:txBody>
          <a:bodyPr>
            <a:normAutofit/>
          </a:bodyPr>
          <a:lstStyle/>
          <a:p>
            <a:r>
              <a:rPr lang="en-US" dirty="0"/>
              <a:t>The collective activity of the entire central nervous system </a:t>
            </a:r>
          </a:p>
          <a:p>
            <a:r>
              <a:rPr lang="en-US" dirty="0"/>
              <a:t>Thought to be composed of modular components in the nervous system interacting with each other and modulated by external stimuli </a:t>
            </a:r>
          </a:p>
          <a:p>
            <a:r>
              <a:rPr lang="en-US" dirty="0"/>
              <a:t>hard to study, need 2 measurables: </a:t>
            </a:r>
          </a:p>
          <a:p>
            <a:pPr marL="514350" indent="-514350">
              <a:buAutoNum type="arabicPeriod"/>
            </a:pPr>
            <a:r>
              <a:rPr lang="en-US" dirty="0"/>
              <a:t>structural circuit at the macroscale level</a:t>
            </a:r>
          </a:p>
          <a:p>
            <a:pPr marL="514350" indent="-514350">
              <a:buAutoNum type="arabicPeriod"/>
            </a:pPr>
            <a:r>
              <a:rPr lang="en-US" dirty="0"/>
              <a:t>the activity from each region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A0C57-B499-4BD7-9ACC-E0C50068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2" y="1825625"/>
            <a:ext cx="5214151" cy="27967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F844FA-56F1-4549-8881-2DC3D3CE457A}"/>
              </a:ext>
            </a:extLst>
          </p:cNvPr>
          <p:cNvSpPr/>
          <p:nvPr/>
        </p:nvSpPr>
        <p:spPr>
          <a:xfrm>
            <a:off x="6807987" y="4757350"/>
            <a:ext cx="491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https://www.youtube.com/watch?v=YLVdRPVj-XM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9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609ED9-DD69-4871-A541-5E54F713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04" y="-248146"/>
            <a:ext cx="10515600" cy="1325563"/>
          </a:xfrm>
        </p:spPr>
        <p:txBody>
          <a:bodyPr/>
          <a:lstStyle/>
          <a:p>
            <a:r>
              <a:rPr lang="en-US" b="1" dirty="0"/>
              <a:t>How do we turn Cortex into a discrete circuit?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58B5CD-3DB3-4BF0-A94F-B69C14B7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06" y="946234"/>
            <a:ext cx="7739918" cy="4351338"/>
          </a:xfrm>
        </p:spPr>
        <p:txBody>
          <a:bodyPr/>
          <a:lstStyle/>
          <a:p>
            <a:r>
              <a:rPr lang="en-US" dirty="0"/>
              <a:t>Cortex is made up of Regions of Interests (Nodes) (ROI) and Connections between them</a:t>
            </a:r>
          </a:p>
          <a:p>
            <a:r>
              <a:rPr lang="en-US" dirty="0"/>
              <a:t>These ROI represent an assumed ‘</a:t>
            </a:r>
            <a:r>
              <a:rPr lang="en-US" dirty="0">
                <a:solidFill>
                  <a:srgbClr val="FF0000"/>
                </a:solidFill>
              </a:rPr>
              <a:t>modularization</a:t>
            </a:r>
            <a:r>
              <a:rPr lang="en-US" dirty="0"/>
              <a:t>’ of brain activity and specialize in a function</a:t>
            </a:r>
          </a:p>
          <a:p>
            <a:r>
              <a:rPr lang="en-US" dirty="0"/>
              <a:t>Helps reduce the complexity of the problem</a:t>
            </a:r>
          </a:p>
          <a:p>
            <a:r>
              <a:rPr lang="en-US" dirty="0"/>
              <a:t>Not all whole brain models are discrete, </a:t>
            </a:r>
            <a:r>
              <a:rPr lang="en-US" b="1" dirty="0"/>
              <a:t>continuous representation of cortical models </a:t>
            </a:r>
            <a:r>
              <a:rPr lang="en-US" dirty="0"/>
              <a:t>exist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Neural Field Models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17BF3-B656-4639-918C-E969147E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416">
            <a:off x="3021898" y="5482043"/>
            <a:ext cx="706115" cy="785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C6E695-7632-4B5E-BCC3-283F4632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646" y="5139659"/>
            <a:ext cx="676369" cy="685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482A0-A26F-4F4C-BE73-F9D19CC69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893" y="5150273"/>
            <a:ext cx="590632" cy="63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697EC-0592-4CCD-9CC8-5B2C0F678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5642">
            <a:off x="2564086" y="4678970"/>
            <a:ext cx="828791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A61F32-62EC-4619-9B1A-3863D3CE3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757" y="4653516"/>
            <a:ext cx="619211" cy="1066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3F15A5-6FE5-4E8A-A0AF-06B65E45B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560" y="4740406"/>
            <a:ext cx="857370" cy="119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0416BD-CC61-4CB9-95F1-B6F9F4198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39" y="5210231"/>
            <a:ext cx="838317" cy="1066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119FA5-2AFD-4A79-82D6-4CA831831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436" y="5521351"/>
            <a:ext cx="466790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4ADBBD-4EB7-47BB-9280-552D99EB1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93" y="5806364"/>
            <a:ext cx="428685" cy="352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9302E2-D455-4CC9-A70F-DC323C2E0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993" y="6121081"/>
            <a:ext cx="533474" cy="257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0D2C8-69B8-4298-89B0-65CDE0A57D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56503">
            <a:off x="1403518" y="5743479"/>
            <a:ext cx="790685" cy="4286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864E6D-09CE-42C7-BF29-979E2F64D5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45619">
            <a:off x="850111" y="6213341"/>
            <a:ext cx="704856" cy="325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0127C6-3D55-4ABF-ABE4-7593B86705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70859">
            <a:off x="535748" y="4670767"/>
            <a:ext cx="1171739" cy="1157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33A6B6-6F48-4CA4-A082-413FBF4766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1335" y="6210210"/>
            <a:ext cx="1171739" cy="647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217093-6805-45C9-B01F-76BD7EFD24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9168" y="5895209"/>
            <a:ext cx="914528" cy="781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303AE7-75C5-42CF-9319-9B56F1CD14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8448" y="5743706"/>
            <a:ext cx="438211" cy="30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FC1824-8682-4682-8780-41A7B17AAF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1964" y="5897322"/>
            <a:ext cx="1276528" cy="88594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B5539-1017-4A24-A0E1-46DABF1EABF0}"/>
              </a:ext>
            </a:extLst>
          </p:cNvPr>
          <p:cNvCxnSpPr>
            <a:cxnSpLocks/>
          </p:cNvCxnSpPr>
          <p:nvPr/>
        </p:nvCxnSpPr>
        <p:spPr>
          <a:xfrm>
            <a:off x="757885" y="6204328"/>
            <a:ext cx="131410" cy="1629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BAA446-0659-493C-A046-5D2CA6E9F47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33090" y="6083358"/>
            <a:ext cx="363640" cy="377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65828-75F9-4380-B4B9-FE8B064EA5BA}"/>
              </a:ext>
            </a:extLst>
          </p:cNvPr>
          <p:cNvCxnSpPr>
            <a:cxnSpLocks/>
          </p:cNvCxnSpPr>
          <p:nvPr/>
        </p:nvCxnSpPr>
        <p:spPr>
          <a:xfrm>
            <a:off x="1282308" y="6117530"/>
            <a:ext cx="87019" cy="94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AE8D05-DFEB-4174-95EE-5D5D5618B3FE}"/>
              </a:ext>
            </a:extLst>
          </p:cNvPr>
          <p:cNvCxnSpPr>
            <a:cxnSpLocks/>
          </p:cNvCxnSpPr>
          <p:nvPr/>
        </p:nvCxnSpPr>
        <p:spPr>
          <a:xfrm>
            <a:off x="1618275" y="5939372"/>
            <a:ext cx="87019" cy="94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E247AD-727D-487D-A110-61DDD6534458}"/>
              </a:ext>
            </a:extLst>
          </p:cNvPr>
          <p:cNvCxnSpPr>
            <a:cxnSpLocks/>
          </p:cNvCxnSpPr>
          <p:nvPr/>
        </p:nvCxnSpPr>
        <p:spPr>
          <a:xfrm flipV="1">
            <a:off x="1434708" y="5694399"/>
            <a:ext cx="943214" cy="5755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A2F8F0-8FFD-485C-9062-50F052F15C44}"/>
              </a:ext>
            </a:extLst>
          </p:cNvPr>
          <p:cNvCxnSpPr>
            <a:cxnSpLocks/>
          </p:cNvCxnSpPr>
          <p:nvPr/>
        </p:nvCxnSpPr>
        <p:spPr>
          <a:xfrm flipV="1">
            <a:off x="2880369" y="6033776"/>
            <a:ext cx="254413" cy="369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EE7B11-C65B-4B7C-92BE-7A96D7B05A72}"/>
              </a:ext>
            </a:extLst>
          </p:cNvPr>
          <p:cNvCxnSpPr>
            <a:cxnSpLocks/>
          </p:cNvCxnSpPr>
          <p:nvPr/>
        </p:nvCxnSpPr>
        <p:spPr>
          <a:xfrm flipV="1">
            <a:off x="1978289" y="6436719"/>
            <a:ext cx="604705" cy="198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180C5A-CFD4-4551-8EB5-EDE402B5AC6A}"/>
              </a:ext>
            </a:extLst>
          </p:cNvPr>
          <p:cNvCxnSpPr>
            <a:cxnSpLocks/>
          </p:cNvCxnSpPr>
          <p:nvPr/>
        </p:nvCxnSpPr>
        <p:spPr>
          <a:xfrm flipH="1" flipV="1">
            <a:off x="1835738" y="6408200"/>
            <a:ext cx="32926" cy="2284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83F0C1A-4CC5-446B-92D6-E075B96AC635}"/>
              </a:ext>
            </a:extLst>
          </p:cNvPr>
          <p:cNvCxnSpPr>
            <a:cxnSpLocks/>
          </p:cNvCxnSpPr>
          <p:nvPr/>
        </p:nvCxnSpPr>
        <p:spPr>
          <a:xfrm flipV="1">
            <a:off x="1848369" y="5594439"/>
            <a:ext cx="798689" cy="915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EFEF8A-189A-441B-9879-91054F8E5D45}"/>
              </a:ext>
            </a:extLst>
          </p:cNvPr>
          <p:cNvCxnSpPr>
            <a:cxnSpLocks/>
          </p:cNvCxnSpPr>
          <p:nvPr/>
        </p:nvCxnSpPr>
        <p:spPr>
          <a:xfrm flipV="1">
            <a:off x="2266912" y="6067506"/>
            <a:ext cx="387585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EA9680-9D38-414F-B439-ABA3FEF6DA6C}"/>
              </a:ext>
            </a:extLst>
          </p:cNvPr>
          <p:cNvCxnSpPr>
            <a:cxnSpLocks/>
          </p:cNvCxnSpPr>
          <p:nvPr/>
        </p:nvCxnSpPr>
        <p:spPr>
          <a:xfrm flipV="1">
            <a:off x="3005888" y="5817564"/>
            <a:ext cx="135858" cy="1631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33F4A2-7EBC-4D5B-A418-1B01C77FCBC6}"/>
              </a:ext>
            </a:extLst>
          </p:cNvPr>
          <p:cNvCxnSpPr>
            <a:cxnSpLocks/>
          </p:cNvCxnSpPr>
          <p:nvPr/>
        </p:nvCxnSpPr>
        <p:spPr>
          <a:xfrm>
            <a:off x="3075145" y="5122428"/>
            <a:ext cx="367827" cy="3729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0C3005-AC46-44BC-AA2D-AE9CF8CD9EF5}"/>
              </a:ext>
            </a:extLst>
          </p:cNvPr>
          <p:cNvCxnSpPr>
            <a:cxnSpLocks/>
          </p:cNvCxnSpPr>
          <p:nvPr/>
        </p:nvCxnSpPr>
        <p:spPr>
          <a:xfrm flipV="1">
            <a:off x="2548607" y="5929585"/>
            <a:ext cx="135858" cy="1631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FBB1F9-99E0-4A60-9505-EF28FE25EED4}"/>
              </a:ext>
            </a:extLst>
          </p:cNvPr>
          <p:cNvCxnSpPr>
            <a:cxnSpLocks/>
          </p:cNvCxnSpPr>
          <p:nvPr/>
        </p:nvCxnSpPr>
        <p:spPr>
          <a:xfrm>
            <a:off x="2256202" y="5217403"/>
            <a:ext cx="188904" cy="1000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CF857D4-C114-4A0E-9DB8-7BC44B5C23C2}"/>
              </a:ext>
            </a:extLst>
          </p:cNvPr>
          <p:cNvCxnSpPr>
            <a:cxnSpLocks/>
          </p:cNvCxnSpPr>
          <p:nvPr/>
        </p:nvCxnSpPr>
        <p:spPr>
          <a:xfrm>
            <a:off x="2443919" y="4823286"/>
            <a:ext cx="188904" cy="1000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2B91A8-0705-4DC3-A9BE-EA1DCA2B1016}"/>
              </a:ext>
            </a:extLst>
          </p:cNvPr>
          <p:cNvCxnSpPr>
            <a:cxnSpLocks/>
          </p:cNvCxnSpPr>
          <p:nvPr/>
        </p:nvCxnSpPr>
        <p:spPr>
          <a:xfrm flipV="1">
            <a:off x="2619830" y="5009641"/>
            <a:ext cx="107642" cy="2001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849AF4-0D44-4C61-80B9-70C0B31B9A36}"/>
              </a:ext>
            </a:extLst>
          </p:cNvPr>
          <p:cNvCxnSpPr>
            <a:cxnSpLocks/>
          </p:cNvCxnSpPr>
          <p:nvPr/>
        </p:nvCxnSpPr>
        <p:spPr>
          <a:xfrm flipH="1">
            <a:off x="2907203" y="5096141"/>
            <a:ext cx="25091" cy="1576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C3F4B3-10DB-4404-BF7C-3DD30389A81A}"/>
              </a:ext>
            </a:extLst>
          </p:cNvPr>
          <p:cNvCxnSpPr>
            <a:cxnSpLocks/>
          </p:cNvCxnSpPr>
          <p:nvPr/>
        </p:nvCxnSpPr>
        <p:spPr>
          <a:xfrm flipV="1">
            <a:off x="1856928" y="5519655"/>
            <a:ext cx="120899" cy="346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C29FDD-2E37-44E7-83FA-28FAE787CE6C}"/>
              </a:ext>
            </a:extLst>
          </p:cNvPr>
          <p:cNvCxnSpPr>
            <a:cxnSpLocks/>
          </p:cNvCxnSpPr>
          <p:nvPr/>
        </p:nvCxnSpPr>
        <p:spPr>
          <a:xfrm flipV="1">
            <a:off x="1719463" y="4717167"/>
            <a:ext cx="658459" cy="499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D0AABB-3345-48F5-A32B-F62195B32712}"/>
              </a:ext>
            </a:extLst>
          </p:cNvPr>
          <p:cNvCxnSpPr>
            <a:cxnSpLocks/>
          </p:cNvCxnSpPr>
          <p:nvPr/>
        </p:nvCxnSpPr>
        <p:spPr>
          <a:xfrm>
            <a:off x="1561516" y="4851504"/>
            <a:ext cx="252632" cy="2492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A3F96A0-04F1-486D-8961-FD05FE5DC94D}"/>
              </a:ext>
            </a:extLst>
          </p:cNvPr>
          <p:cNvCxnSpPr>
            <a:cxnSpLocks/>
          </p:cNvCxnSpPr>
          <p:nvPr/>
        </p:nvCxnSpPr>
        <p:spPr>
          <a:xfrm>
            <a:off x="927811" y="5140319"/>
            <a:ext cx="87099" cy="279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D7CE154-BB97-48CD-98D5-B5BF6E1C1FF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9712" y="5749610"/>
            <a:ext cx="342270" cy="6629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8EA757F-058B-4687-8EAA-0723744405FE}"/>
              </a:ext>
            </a:extLst>
          </p:cNvPr>
          <p:cNvCxnSpPr>
            <a:cxnSpLocks/>
          </p:cNvCxnSpPr>
          <p:nvPr/>
        </p:nvCxnSpPr>
        <p:spPr>
          <a:xfrm>
            <a:off x="1292702" y="4977339"/>
            <a:ext cx="229625" cy="586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E385CE-2257-46C5-B054-0DEA8F010E02}"/>
              </a:ext>
            </a:extLst>
          </p:cNvPr>
          <p:cNvCxnSpPr>
            <a:cxnSpLocks/>
          </p:cNvCxnSpPr>
          <p:nvPr/>
        </p:nvCxnSpPr>
        <p:spPr>
          <a:xfrm flipV="1">
            <a:off x="1165159" y="5186990"/>
            <a:ext cx="506599" cy="438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A738FF-C8B4-4B03-AEDE-799DDEBD4FD8}"/>
              </a:ext>
            </a:extLst>
          </p:cNvPr>
          <p:cNvCxnSpPr>
            <a:cxnSpLocks/>
          </p:cNvCxnSpPr>
          <p:nvPr/>
        </p:nvCxnSpPr>
        <p:spPr>
          <a:xfrm flipV="1">
            <a:off x="1195171" y="5749610"/>
            <a:ext cx="266618" cy="2415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4ED2954-E96F-4581-A194-D0D805916E5C}"/>
              </a:ext>
            </a:extLst>
          </p:cNvPr>
          <p:cNvCxnSpPr>
            <a:cxnSpLocks/>
          </p:cNvCxnSpPr>
          <p:nvPr/>
        </p:nvCxnSpPr>
        <p:spPr>
          <a:xfrm>
            <a:off x="1007048" y="5777067"/>
            <a:ext cx="155387" cy="557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ACC8A31-940D-4A2B-AE5D-44A35408F8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47" y="1100658"/>
            <a:ext cx="3814053" cy="542187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34864E5-3314-4401-A7C4-735B2B4F2A0C}"/>
              </a:ext>
            </a:extLst>
          </p:cNvPr>
          <p:cNvSpPr txBox="1"/>
          <p:nvPr/>
        </p:nvSpPr>
        <p:spPr>
          <a:xfrm>
            <a:off x="10431262" y="6409677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Broadman 1909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9206259-CB6F-4EC3-8522-ADBCFE299C10}"/>
              </a:ext>
            </a:extLst>
          </p:cNvPr>
          <p:cNvCxnSpPr>
            <a:cxnSpLocks/>
          </p:cNvCxnSpPr>
          <p:nvPr/>
        </p:nvCxnSpPr>
        <p:spPr>
          <a:xfrm flipV="1">
            <a:off x="3549030" y="5009641"/>
            <a:ext cx="577048" cy="55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E4759D0-F3C4-4A55-9DB2-16DDE2C9A21B}"/>
              </a:ext>
            </a:extLst>
          </p:cNvPr>
          <p:cNvSpPr txBox="1"/>
          <p:nvPr/>
        </p:nvSpPr>
        <p:spPr>
          <a:xfrm>
            <a:off x="4183203" y="4709297"/>
            <a:ext cx="3202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ROI Measurable Properties</a:t>
            </a:r>
            <a:r>
              <a:rPr lang="en-US" dirty="0"/>
              <a:t>:</a:t>
            </a:r>
          </a:p>
          <a:p>
            <a:r>
              <a:rPr lang="en-US" dirty="0"/>
              <a:t>Volume</a:t>
            </a:r>
          </a:p>
          <a:p>
            <a:r>
              <a:rPr lang="en-US" dirty="0"/>
              <a:t>Mean Firing Rate</a:t>
            </a:r>
          </a:p>
          <a:p>
            <a:r>
              <a:rPr lang="en-US" dirty="0"/>
              <a:t>Network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847</Words>
  <Application>Microsoft Office PowerPoint</Application>
  <PresentationFormat>Widescreen</PresentationFormat>
  <Paragraphs>117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Office Theme</vt:lpstr>
      <vt:lpstr>SINDy Autoencoder</vt:lpstr>
      <vt:lpstr>Recap find F: </vt:lpstr>
      <vt:lpstr>PowerPoint Presentation</vt:lpstr>
      <vt:lpstr>Koopman Example</vt:lpstr>
      <vt:lpstr>Traditional SINDY (use sparsity to solve)</vt:lpstr>
      <vt:lpstr>SINDy Autoencoder</vt:lpstr>
      <vt:lpstr>How do we Apply these tools in Neuroscience?</vt:lpstr>
      <vt:lpstr>What is Whole Brain Activity?</vt:lpstr>
      <vt:lpstr>How do we turn Cortex into a discrete circuit?</vt:lpstr>
      <vt:lpstr>How are Macro-Scale Networks Connected?</vt:lpstr>
      <vt:lpstr>How do Brain Networks Activate over time?</vt:lpstr>
      <vt:lpstr>Brain Network Models</vt:lpstr>
      <vt:lpstr>Example 1: Use Feedforward Model</vt:lpstr>
      <vt:lpstr>PowerPoint Presentation</vt:lpstr>
      <vt:lpstr>Example 2: Use Neural ODE to learn Trajectories</vt:lpstr>
      <vt:lpstr>Null Models with Machine Learning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SINDy Autoencoder</dc:title>
  <dc:creator>Kashyap, Amrit</dc:creator>
  <cp:lastModifiedBy>Kashyap, Amrit</cp:lastModifiedBy>
  <cp:revision>17</cp:revision>
  <dcterms:created xsi:type="dcterms:W3CDTF">2020-01-31T02:35:01Z</dcterms:created>
  <dcterms:modified xsi:type="dcterms:W3CDTF">2020-01-31T18:02:12Z</dcterms:modified>
</cp:coreProperties>
</file>